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62" r:id="rId3"/>
    <p:sldId id="261" r:id="rId4"/>
    <p:sldId id="264" r:id="rId5"/>
    <p:sldId id="277" r:id="rId6"/>
    <p:sldId id="278" r:id="rId7"/>
    <p:sldId id="279" r:id="rId8"/>
    <p:sldId id="272" r:id="rId9"/>
    <p:sldId id="282" r:id="rId10"/>
    <p:sldId id="283" r:id="rId11"/>
    <p:sldId id="281" r:id="rId12"/>
    <p:sldId id="271" r:id="rId13"/>
    <p:sldId id="280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7C461A-2D1F-473B-9243-3697B4A4C46A}">
          <p14:sldIdLst>
            <p14:sldId id="276"/>
            <p14:sldId id="262"/>
            <p14:sldId id="261"/>
            <p14:sldId id="264"/>
            <p14:sldId id="277"/>
            <p14:sldId id="278"/>
            <p14:sldId id="279"/>
            <p14:sldId id="272"/>
            <p14:sldId id="282"/>
            <p14:sldId id="283"/>
            <p14:sldId id="281"/>
            <p14:sldId id="271"/>
            <p14:sldId id="280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9CE5E-21DC-47B1-9AE7-3C2EEF6048BE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6139B-BF63-44FD-A30E-224E4F6CB4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99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ORR: Objective response rate</a:t>
            </a:r>
          </a:p>
          <a:p>
            <a:r>
              <a:rPr lang="en-IN" dirty="0" smtClean="0"/>
              <a:t>: Clinical benefit response rate. CR or PR or prolonged SD. “Prolonged SD” is defined condition </a:t>
            </a:r>
          </a:p>
          <a:p>
            <a:r>
              <a:rPr lang="en-IN" dirty="0" smtClean="0"/>
              <a:t>specific, for breast cancer normally ≥24 weeks.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6139B-BF63-44FD-A30E-224E4F6CB4B5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19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 Event-free survival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6139B-BF63-44FD-A30E-224E4F6CB4B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99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CR: Complete response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6139B-BF63-44FD-A30E-224E4F6CB4B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89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6139B-BF63-44FD-A30E-224E4F6CB4B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68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TUMOUR PREVENTION…Thus individuals at risk should be defined so that the observed risk reduction in tumour incidence </a:t>
            </a:r>
          </a:p>
          <a:p>
            <a:r>
              <a:rPr lang="en-IN" dirty="0" smtClean="0"/>
              <a:t>outweighs the side effects of therapy.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6139B-BF63-44FD-A30E-224E4F6CB4B5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2005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Thus individuals at risk should be defined so that the observed risk reduction in tumour incidence </a:t>
            </a:r>
          </a:p>
          <a:p>
            <a:r>
              <a:rPr lang="en-IN" dirty="0" smtClean="0"/>
              <a:t>outweighs the side effects of therapy</a:t>
            </a:r>
          </a:p>
          <a:p>
            <a:endParaRPr lang="en-IN" dirty="0" smtClean="0"/>
          </a:p>
          <a:p>
            <a:pPr algn="ctr"/>
            <a:r>
              <a:rPr lang="en-IN" dirty="0" smtClean="0"/>
              <a:t>should be reported even though it is acknowledged that formal statistical significance </a:t>
            </a:r>
          </a:p>
          <a:p>
            <a:pPr algn="ctr"/>
            <a:r>
              <a:rPr lang="en-IN" dirty="0" smtClean="0"/>
              <a:t>cannot always be expected,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6139B-BF63-44FD-A30E-224E4F6CB4B5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409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420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698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9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1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817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888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414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564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863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914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33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63C79-06F8-4B39-8D8B-87783739D14A}" type="datetimeFigureOut">
              <a:rPr lang="en-IN" smtClean="0"/>
              <a:t>25-08-2015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49F3-5370-4EB4-B2DE-43CF1ED851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648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ncer.gov/about-cancer/treatment/drugs/fda-bevacizumab#Anchor-Glioblastoma" TargetMode="External"/><Relationship Id="rId3" Type="http://schemas.openxmlformats.org/officeDocument/2006/relationships/hyperlink" Target="http://www.cancer.gov/about-cancer/treatment/drugs/fda-bevacizumab#Anchor-Approva-51277" TargetMode="External"/><Relationship Id="rId7" Type="http://schemas.openxmlformats.org/officeDocument/2006/relationships/hyperlink" Target="http://www.cancer.gov/about-cancer/treatment/drugs/fda-bevacizumab#Anchor-Renal" TargetMode="External"/><Relationship Id="rId2" Type="http://schemas.openxmlformats.org/officeDocument/2006/relationships/hyperlink" Target="http://www.cancer.gov/about-cancer/treatment/drugs/fda-bevacizumab#Anchor-Approva-232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ncer.gov/about-cancer/treatment/drugs/fda-bevacizumab#Anchor-Cerv" TargetMode="External"/><Relationship Id="rId5" Type="http://schemas.openxmlformats.org/officeDocument/2006/relationships/hyperlink" Target="http://www.cancer.gov/about-cancer/treatment/drugs/fda-bevacizumab#Anchor-Ovarian" TargetMode="External"/><Relationship Id="rId10" Type="http://schemas.openxmlformats.org/officeDocument/2006/relationships/hyperlink" Target="http://www.cancer.gov/about-cancer/treatment/drugs/fda-bevacizumab#Anchor-Metastati-43353" TargetMode="External"/><Relationship Id="rId4" Type="http://schemas.openxmlformats.org/officeDocument/2006/relationships/hyperlink" Target="http://www.cancer.gov/about-cancer/treatment/drugs/fda-bevacizumab#Anchor-MCRC" TargetMode="External"/><Relationship Id="rId9" Type="http://schemas.openxmlformats.org/officeDocument/2006/relationships/hyperlink" Target="http://www.cancer.gov/about-cancer/treatment/drugs/fda-bevacizumab#Anchor-NSCLC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0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Lung cancer</a:t>
            </a:r>
            <a:endParaRPr lang="en-IN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Non Small Cell cancer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OS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PFS &amp; ORR</a:t>
            </a:r>
            <a:r>
              <a:rPr lang="en-IN" dirty="0" smtClean="0"/>
              <a:t>. 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In case of efficacy trial – PFS</a:t>
            </a:r>
          </a:p>
          <a:p>
            <a:endParaRPr lang="en-IN" dirty="0" smtClean="0"/>
          </a:p>
          <a:p>
            <a:r>
              <a:rPr lang="en-IN" dirty="0" smtClean="0"/>
              <a:t>Planned interim analysis - OS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5939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731"/>
            <a:ext cx="10515600" cy="1325563"/>
          </a:xfrm>
        </p:spPr>
        <p:txBody>
          <a:bodyPr>
            <a:normAutofit/>
          </a:bodyPr>
          <a:lstStyle/>
          <a:p>
            <a:r>
              <a:rPr lang="en-IN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Ovarian Cancer</a:t>
            </a:r>
            <a:endParaRPr lang="en-IN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1421193"/>
            <a:ext cx="10619704" cy="5811838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new regulatory approvals and lack of harmony between regulatory bodies globally</a:t>
            </a:r>
          </a:p>
          <a:p>
            <a:pPr marL="0" indent="0">
              <a:buNone/>
            </a:pP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Survival – Objective &amp; Less vulnerable to bias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 free survival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re-ported out comes (PRO)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related quality of life (HR </a:t>
            </a:r>
            <a:r>
              <a:rPr lang="en-I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QoL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42" y="204717"/>
            <a:ext cx="11474502" cy="649633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528549" y="5322627"/>
            <a:ext cx="2470245" cy="272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8549" y="2388358"/>
            <a:ext cx="6305266" cy="272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09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504" y="197700"/>
            <a:ext cx="10515600" cy="1325563"/>
          </a:xfrm>
        </p:spPr>
        <p:txBody>
          <a:bodyPr>
            <a:normAutofit/>
          </a:bodyPr>
          <a:lstStyle/>
          <a:p>
            <a:r>
              <a:rPr lang="en-IN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BEVACIZUMAB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009"/>
            <a:ext cx="10515600" cy="5811838"/>
          </a:xfrm>
        </p:spPr>
        <p:txBody>
          <a:bodyPr>
            <a:normAutofit/>
          </a:bodyPr>
          <a:lstStyle/>
          <a:p>
            <a:pPr fontAlgn="base"/>
            <a:r>
              <a:rPr lang="en-IN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First-Line Treatment of Metastatic Colorectal 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Cancer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RR</a:t>
            </a:r>
          </a:p>
          <a:p>
            <a:pPr fontAlgn="base"/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Second-Line Treatment of Metastatic Colorectal Cancer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OS</a:t>
            </a:r>
          </a:p>
          <a:p>
            <a:pPr fontAlgn="base"/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Metastatic Colorectal Cancer in Combination with </a:t>
            </a:r>
            <a:r>
              <a:rPr lang="en-IN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Fluoropyrimidine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-based Chemotherapy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OS</a:t>
            </a:r>
            <a:endParaRPr lang="en-I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Platinum-Resistant Recurrent Epithelial Ovarian, Fallopian Tube, or Primary Peritoneal Cancer in Combination with 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Chemotherapy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PFS</a:t>
            </a:r>
            <a:endParaRPr lang="en-I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Persistent, Recurrent, or Metastatic Cervical Cancer in Combination with 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Chemotherapy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OS</a:t>
            </a:r>
            <a:endParaRPr lang="en-I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Metastatic </a:t>
            </a:r>
            <a:r>
              <a:rPr lang="en-IN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Renal Cell 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Carcinoma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PFS (  No OS )</a:t>
            </a:r>
            <a:endParaRPr lang="en-I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Second-Line Treatment of </a:t>
            </a:r>
            <a:r>
              <a:rPr lang="en-IN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Glioblastoma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ORR</a:t>
            </a:r>
            <a:endParaRPr lang="en-I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First-Line Treatment of Non-Small Cell Lung Cancer (NSCLC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)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OS</a:t>
            </a:r>
          </a:p>
          <a:p>
            <a:pPr fontAlgn="base"/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Metastatic HER2 Negative Breast Cancer</a:t>
            </a:r>
            <a:r>
              <a:rPr lang="en-IN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REVOKED</a:t>
            </a:r>
          </a:p>
          <a:p>
            <a:pPr fontAlgn="base"/>
            <a:endParaRPr lang="en-IN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68" y="1690688"/>
            <a:ext cx="7684872" cy="4040903"/>
          </a:xfrm>
        </p:spPr>
      </p:pic>
    </p:spTree>
    <p:extLst>
      <p:ext uri="{BB962C8B-B14F-4D97-AF65-F5344CB8AC3E}">
        <p14:creationId xmlns:p14="http://schemas.microsoft.com/office/powerpoint/2010/main" val="36289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108359" y="397931"/>
            <a:ext cx="3734873" cy="6205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Anti-Cancer </a:t>
            </a:r>
            <a:r>
              <a:rPr lang="en-I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IN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rugs</a:t>
            </a:r>
            <a:endParaRPr lang="en-IN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alf Frame 4"/>
          <p:cNvSpPr/>
          <p:nvPr/>
        </p:nvSpPr>
        <p:spPr>
          <a:xfrm rot="2702305">
            <a:off x="5580603" y="1289788"/>
            <a:ext cx="504909" cy="49206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01272" y="1689969"/>
            <a:ext cx="2080608" cy="4770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Cytotoxic Agent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17004" y="1695986"/>
            <a:ext cx="2630220" cy="5471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Non-Cytotoxic agent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702793" y="2305893"/>
            <a:ext cx="330479" cy="3367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Down Arrow 10"/>
          <p:cNvSpPr/>
          <p:nvPr/>
        </p:nvSpPr>
        <p:spPr>
          <a:xfrm flipH="1">
            <a:off x="8036511" y="2317538"/>
            <a:ext cx="95949" cy="3367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ounded Rectangle 11"/>
          <p:cNvSpPr/>
          <p:nvPr/>
        </p:nvSpPr>
        <p:spPr>
          <a:xfrm>
            <a:off x="3083286" y="2793043"/>
            <a:ext cx="1569492" cy="4844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I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83286" y="4534456"/>
            <a:ext cx="1521028" cy="47964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II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3234519" y="3454486"/>
            <a:ext cx="1369795" cy="29942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oxicity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1883535" y="3903573"/>
            <a:ext cx="4573558" cy="50451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dverse effects include assessment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905759" y="5643199"/>
            <a:ext cx="6027313" cy="115909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response, TTP/PFS, confirmed ORR and OS, Tumour biomarkers &amp; dynamic measures of activity 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234519" y="5155825"/>
            <a:ext cx="1369795" cy="3456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ORR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7105422" y="3506375"/>
            <a:ext cx="3180697" cy="39370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Tolerability &amp; toxicity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7470284" y="2756611"/>
            <a:ext cx="1578182" cy="52615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Phase I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7502428" y="4399163"/>
            <a:ext cx="1574575" cy="51103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Phase II, </a:t>
            </a:r>
            <a:endParaRPr lang="en-IN" dirty="0"/>
          </a:p>
        </p:txBody>
      </p:sp>
      <p:sp>
        <p:nvSpPr>
          <p:cNvPr id="21" name="Flowchart: Process 20"/>
          <p:cNvSpPr/>
          <p:nvPr/>
        </p:nvSpPr>
        <p:spPr>
          <a:xfrm>
            <a:off x="7189385" y="5233187"/>
            <a:ext cx="3554569" cy="45596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TTP &amp; PFS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7189385" y="5979358"/>
            <a:ext cx="3932048" cy="75000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CBR  i.e. CR / PR / absence of progression at 6 month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70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631455" y="345740"/>
            <a:ext cx="2946285" cy="81401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 conventional cytotoxic</a:t>
            </a:r>
          </a:p>
        </p:txBody>
      </p:sp>
      <p:sp>
        <p:nvSpPr>
          <p:cNvPr id="5" name="Rectangle 4"/>
          <p:cNvSpPr/>
          <p:nvPr/>
        </p:nvSpPr>
        <p:spPr>
          <a:xfrm>
            <a:off x="631455" y="1371404"/>
            <a:ext cx="2532799" cy="372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ORR &amp;  PFS/TTP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6900" y="1371404"/>
            <a:ext cx="4449171" cy="1244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ORR &amp; TTP with tumour markers and sensitive measures of metabolic activity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6564572" y="365125"/>
            <a:ext cx="3043451" cy="76105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 conventional non-cytotoxic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784978" y="2767329"/>
            <a:ext cx="1883392" cy="72778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III  trials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31130" y="3692993"/>
            <a:ext cx="5950424" cy="777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 - Investigational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roduct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rovides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linical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enefit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11912" y="4696354"/>
            <a:ext cx="298886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ate, OS &amp; PFS/DFS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82888" y="5547556"/>
            <a:ext cx="7328847" cy="875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effect on PFS or Long expected survival </a:t>
            </a:r>
          </a:p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progression or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learly favourable safety profile - 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950888" y="1187300"/>
            <a:ext cx="0" cy="184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831130" y="1187300"/>
            <a:ext cx="0" cy="156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572000" y="3461151"/>
            <a:ext cx="16934" cy="225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58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92615" y="118356"/>
            <a:ext cx="4322688" cy="775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Biomarkers  in combination with </a:t>
            </a:r>
          </a:p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measures of tumour burden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0250" y="1283188"/>
            <a:ext cx="6124192" cy="933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Acute leukaemia – (lack of achievement of CR, relapse and death without relapse) EFS analysis.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80000" y="1023582"/>
            <a:ext cx="0" cy="263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56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4067032" y="0"/>
            <a:ext cx="3875965" cy="110546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administered with curative intent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764275" y="1323833"/>
            <a:ext cx="3384645" cy="58685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or similar toxicity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244608"/>
            <a:ext cx="3302758" cy="81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on-inferiority design</a:t>
            </a:r>
          </a:p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EFS or PFS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7042244" y="1326484"/>
            <a:ext cx="2852382" cy="58685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toxicity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07628" y="2439914"/>
            <a:ext cx="2265529" cy="818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EFS, PFS, OS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8611738" y="2219274"/>
            <a:ext cx="3507474" cy="109182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CR after induction therapy  with trends in PFS/EFS &amp; survival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217663" y="3791423"/>
            <a:ext cx="3179929" cy="73697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increase in toxicity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1592" y="4997220"/>
            <a:ext cx="4926843" cy="99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1.Increased cure rate or improved OS</a:t>
            </a: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2.Major increase in EFS or PFS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84400" y="1948596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38800" y="4680799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297333" y="2017716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54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166280" y="135027"/>
            <a:ext cx="5390866" cy="104039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administered to achieve long-term disease control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764275" y="1323833"/>
            <a:ext cx="3384645" cy="58685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Reduced or similar toxicity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090012" y="1323832"/>
            <a:ext cx="2852382" cy="58685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toxicity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036" y="2221554"/>
            <a:ext cx="3521122" cy="8188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PFS, reduced toxicity, mature survival data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85047" y="2265654"/>
            <a:ext cx="6200633" cy="846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Survival Data,</a:t>
            </a: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 t/t-free interval after intense induction therapy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415049" y="3780430"/>
            <a:ext cx="3179929" cy="73697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increase in toxicity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35773" y="4991784"/>
            <a:ext cx="2354239" cy="68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/>
              <a:t> Improved </a:t>
            </a:r>
            <a:r>
              <a:rPr lang="en-IN" sz="2200" dirty="0"/>
              <a:t>S</a:t>
            </a:r>
            <a:r>
              <a:rPr lang="en-IN" sz="2200" dirty="0" smtClean="0"/>
              <a:t>urvival.</a:t>
            </a:r>
            <a:endParaRPr lang="en-IN" sz="2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1334" y="1975893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40399" y="4664368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297333" y="1988652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75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12190" y="0"/>
            <a:ext cx="3643952" cy="120100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CASE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82388" y="1241946"/>
            <a:ext cx="3234521" cy="90075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Haematopoietic stem cell transplantation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374098" y="2499575"/>
            <a:ext cx="1587466" cy="6595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and EFS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7233311" y="1266743"/>
            <a:ext cx="3043451" cy="90075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(Neo)adjuvant therapy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3311" y="2510884"/>
            <a:ext cx="3043451" cy="630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DFS,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23128" y="3450965"/>
            <a:ext cx="6059606" cy="79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 preservation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bjective ,at least non-inferior DFS/PFS documented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953805" y="4834978"/>
            <a:ext cx="2758385" cy="69469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Tumour Prevention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99091" y="5786651"/>
            <a:ext cx="1337480" cy="57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OR PFS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6912588" y="4813243"/>
            <a:ext cx="3684896" cy="668741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Interim analyses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20673" y="5786651"/>
            <a:ext cx="1596788" cy="64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133600" y="5572077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585201" y="5529669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619067" y="2259107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33600" y="2259107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16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179929" y="163773"/>
            <a:ext cx="4751727" cy="6960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study populations &amp;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tumour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36534" y="2742713"/>
            <a:ext cx="1998134" cy="745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PFS and OS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6335" y="1341660"/>
            <a:ext cx="6318913" cy="1105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mall, randomised, reference controlled study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Within-patient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TTP/PFS analysis or combination </a:t>
            </a:r>
          </a:p>
          <a:p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better alternative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49333" y="1023199"/>
            <a:ext cx="0" cy="18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7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Breast Cancer</a:t>
            </a:r>
            <a:endParaRPr lang="en-IN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9868"/>
            <a:ext cx="10515600" cy="4351338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Randomized trials for hormonal drugs  – </a:t>
            </a:r>
            <a:r>
              <a:rPr lang="en-IN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ORR</a:t>
            </a:r>
          </a:p>
          <a:p>
            <a:endParaRPr lang="en-IN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Adjuvant breast cancer hormonal therapy,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Adjuvant colon cancer,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Adjuvant cytotoxic breast cancer therapy – </a:t>
            </a:r>
            <a:r>
              <a:rPr lang="en-IN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DFS</a:t>
            </a:r>
          </a:p>
          <a:p>
            <a:pPr marL="0" indent="0">
              <a:buNone/>
            </a:pPr>
            <a:endParaRPr lang="en-IN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2 –</a:t>
            </a:r>
            <a:r>
              <a:rPr lang="en-IN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CBT</a:t>
            </a:r>
          </a:p>
        </p:txBody>
      </p:sp>
    </p:spTree>
    <p:extLst>
      <p:ext uri="{BB962C8B-B14F-4D97-AF65-F5344CB8AC3E}">
        <p14:creationId xmlns:p14="http://schemas.microsoft.com/office/powerpoint/2010/main" val="2223971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600</Words>
  <Application>Microsoft Office PowerPoint</Application>
  <PresentationFormat>Widescreen</PresentationFormat>
  <Paragraphs>110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Breast Cancer</vt:lpstr>
      <vt:lpstr>Lung cancer</vt:lpstr>
      <vt:lpstr>Ovarian Cancer</vt:lpstr>
      <vt:lpstr>PowerPoint Presentation</vt:lpstr>
      <vt:lpstr>BEVACIZUMAB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Birajdar</dc:creator>
  <cp:lastModifiedBy>Amit Birajdar</cp:lastModifiedBy>
  <cp:revision>49</cp:revision>
  <dcterms:created xsi:type="dcterms:W3CDTF">2015-08-25T09:51:12Z</dcterms:created>
  <dcterms:modified xsi:type="dcterms:W3CDTF">2015-08-25T19:48:49Z</dcterms:modified>
</cp:coreProperties>
</file>