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9.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0.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1.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257" r:id="rId3"/>
    <p:sldId id="258" r:id="rId4"/>
    <p:sldId id="285" r:id="rId5"/>
    <p:sldId id="259" r:id="rId6"/>
    <p:sldId id="260" r:id="rId7"/>
    <p:sldId id="262" r:id="rId8"/>
    <p:sldId id="261" r:id="rId9"/>
    <p:sldId id="267" r:id="rId10"/>
    <p:sldId id="264" r:id="rId11"/>
    <p:sldId id="266" r:id="rId12"/>
    <p:sldId id="265" r:id="rId13"/>
    <p:sldId id="263"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1" r:id="rId27"/>
    <p:sldId id="282" r:id="rId28"/>
    <p:sldId id="280" r:id="rId29"/>
    <p:sldId id="284" r:id="rId30"/>
    <p:sldId id="286" r:id="rId31"/>
    <p:sldId id="288" r:id="rId32"/>
    <p:sldId id="287"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321" autoAdjust="0"/>
  </p:normalViewPr>
  <p:slideViewPr>
    <p:cSldViewPr snapToGrid="0">
      <p:cViewPr varScale="1">
        <p:scale>
          <a:sx n="65" d="100"/>
          <a:sy n="65" d="100"/>
        </p:scale>
        <p:origin x="153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882264-1ED0-4AC3-9A62-BC44EC67C0A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64FBE8E0-78E8-488B-B557-99F5E243D180}">
      <dgm:prSet/>
      <dgm:spPr/>
      <dgm:t>
        <a:bodyPr/>
        <a:lstStyle/>
        <a:p>
          <a:pPr rtl="0"/>
          <a:r>
            <a:rPr lang="en-IN" smtClean="0"/>
            <a:t>Identified and synthesized in 1971</a:t>
          </a:r>
          <a:endParaRPr lang="en-IN"/>
        </a:p>
      </dgm:t>
    </dgm:pt>
    <dgm:pt modelId="{CABAB68B-8120-4CB2-8C66-65241C9BA0AB}" type="parTrans" cxnId="{E23DD329-1082-49A7-84FC-1F3552E36954}">
      <dgm:prSet/>
      <dgm:spPr/>
      <dgm:t>
        <a:bodyPr/>
        <a:lstStyle/>
        <a:p>
          <a:endParaRPr lang="en-US"/>
        </a:p>
      </dgm:t>
    </dgm:pt>
    <dgm:pt modelId="{AAF46417-DA25-4E9C-8F88-E9F58F2B3CCF}" type="sibTrans" cxnId="{E23DD329-1082-49A7-84FC-1F3552E36954}">
      <dgm:prSet/>
      <dgm:spPr/>
      <dgm:t>
        <a:bodyPr/>
        <a:lstStyle/>
        <a:p>
          <a:endParaRPr lang="en-US"/>
        </a:p>
      </dgm:t>
    </dgm:pt>
    <dgm:pt modelId="{F78C882D-2DF4-466C-A940-993878E74171}">
      <dgm:prSet/>
      <dgm:spPr/>
      <dgm:t>
        <a:bodyPr/>
        <a:lstStyle/>
        <a:p>
          <a:pPr rtl="0"/>
          <a:r>
            <a:rPr lang="en-IN" smtClean="0"/>
            <a:t>Also called luteinizing-releasing hormone and luteinizing-releasing factor</a:t>
          </a:r>
          <a:endParaRPr lang="en-IN"/>
        </a:p>
      </dgm:t>
    </dgm:pt>
    <dgm:pt modelId="{951C8B43-071C-4B52-8E17-4BFBAD9282DD}" type="parTrans" cxnId="{6566DE9C-6675-4AE8-A838-266024DED783}">
      <dgm:prSet/>
      <dgm:spPr/>
      <dgm:t>
        <a:bodyPr/>
        <a:lstStyle/>
        <a:p>
          <a:endParaRPr lang="en-US"/>
        </a:p>
      </dgm:t>
    </dgm:pt>
    <dgm:pt modelId="{69B4C04B-2893-4761-AFAA-8B3EBBA79EF6}" type="sibTrans" cxnId="{6566DE9C-6675-4AE8-A838-266024DED783}">
      <dgm:prSet/>
      <dgm:spPr/>
      <dgm:t>
        <a:bodyPr/>
        <a:lstStyle/>
        <a:p>
          <a:endParaRPr lang="en-US"/>
        </a:p>
      </dgm:t>
    </dgm:pt>
    <dgm:pt modelId="{58230B84-00E5-46E7-AF4D-37847B8242DF}">
      <dgm:prSet/>
      <dgm:spPr/>
      <dgm:t>
        <a:bodyPr/>
        <a:lstStyle/>
        <a:p>
          <a:pPr rtl="0"/>
          <a:r>
            <a:rPr lang="en-IN" smtClean="0"/>
            <a:t>Native GnRH - a decapeptide</a:t>
          </a:r>
          <a:endParaRPr lang="en-IN"/>
        </a:p>
      </dgm:t>
    </dgm:pt>
    <dgm:pt modelId="{C390CCF7-539B-469E-AE2F-67B8D3F7C8CF}" type="parTrans" cxnId="{364F4250-2492-47FE-9084-B3E22620967D}">
      <dgm:prSet/>
      <dgm:spPr/>
      <dgm:t>
        <a:bodyPr/>
        <a:lstStyle/>
        <a:p>
          <a:endParaRPr lang="en-US"/>
        </a:p>
      </dgm:t>
    </dgm:pt>
    <dgm:pt modelId="{466C98BA-9BCC-496A-9E07-C0C5400BC656}" type="sibTrans" cxnId="{364F4250-2492-47FE-9084-B3E22620967D}">
      <dgm:prSet/>
      <dgm:spPr/>
      <dgm:t>
        <a:bodyPr/>
        <a:lstStyle/>
        <a:p>
          <a:endParaRPr lang="en-US"/>
        </a:p>
      </dgm:t>
    </dgm:pt>
    <dgm:pt modelId="{56F18BA5-5535-4674-B8A2-8B1A5FB0C63E}">
      <dgm:prSet/>
      <dgm:spPr/>
      <dgm:t>
        <a:bodyPr/>
        <a:lstStyle/>
        <a:p>
          <a:pPr rtl="0"/>
          <a:r>
            <a:rPr lang="en-IN" smtClean="0"/>
            <a:t>Secreted by neurons in the hypothalamus</a:t>
          </a:r>
          <a:endParaRPr lang="en-IN"/>
        </a:p>
      </dgm:t>
    </dgm:pt>
    <dgm:pt modelId="{B7B8F3F2-5C54-4694-91BF-0194F2EC641F}" type="parTrans" cxnId="{A4B5E345-83F6-4DC8-874E-00C5897A8CD0}">
      <dgm:prSet/>
      <dgm:spPr/>
      <dgm:t>
        <a:bodyPr/>
        <a:lstStyle/>
        <a:p>
          <a:endParaRPr lang="en-US"/>
        </a:p>
      </dgm:t>
    </dgm:pt>
    <dgm:pt modelId="{B841C919-9593-4756-A1E1-46314DFC013D}" type="sibTrans" cxnId="{A4B5E345-83F6-4DC8-874E-00C5897A8CD0}">
      <dgm:prSet/>
      <dgm:spPr/>
      <dgm:t>
        <a:bodyPr/>
        <a:lstStyle/>
        <a:p>
          <a:endParaRPr lang="en-US"/>
        </a:p>
      </dgm:t>
    </dgm:pt>
    <dgm:pt modelId="{97F4E7A4-F459-4A1B-B72D-376CB92CE06E}" type="pres">
      <dgm:prSet presAssocID="{FA882264-1ED0-4AC3-9A62-BC44EC67C0A0}" presName="linear" presStyleCnt="0">
        <dgm:presLayoutVars>
          <dgm:animLvl val="lvl"/>
          <dgm:resizeHandles val="exact"/>
        </dgm:presLayoutVars>
      </dgm:prSet>
      <dgm:spPr/>
      <dgm:t>
        <a:bodyPr/>
        <a:lstStyle/>
        <a:p>
          <a:endParaRPr lang="en-US"/>
        </a:p>
      </dgm:t>
    </dgm:pt>
    <dgm:pt modelId="{A63A2754-42E2-44C0-89A9-BD7BFF8C2B6D}" type="pres">
      <dgm:prSet presAssocID="{64FBE8E0-78E8-488B-B557-99F5E243D180}" presName="parentText" presStyleLbl="node1" presStyleIdx="0" presStyleCnt="4">
        <dgm:presLayoutVars>
          <dgm:chMax val="0"/>
          <dgm:bulletEnabled val="1"/>
        </dgm:presLayoutVars>
      </dgm:prSet>
      <dgm:spPr/>
      <dgm:t>
        <a:bodyPr/>
        <a:lstStyle/>
        <a:p>
          <a:endParaRPr lang="en-US"/>
        </a:p>
      </dgm:t>
    </dgm:pt>
    <dgm:pt modelId="{A6D83BD6-15A6-4B21-A4A9-8D4A58077789}" type="pres">
      <dgm:prSet presAssocID="{AAF46417-DA25-4E9C-8F88-E9F58F2B3CCF}" presName="spacer" presStyleCnt="0"/>
      <dgm:spPr/>
    </dgm:pt>
    <dgm:pt modelId="{EBD023FA-AA48-41AC-807C-644B6C505B6F}" type="pres">
      <dgm:prSet presAssocID="{F78C882D-2DF4-466C-A940-993878E74171}" presName="parentText" presStyleLbl="node1" presStyleIdx="1" presStyleCnt="4">
        <dgm:presLayoutVars>
          <dgm:chMax val="0"/>
          <dgm:bulletEnabled val="1"/>
        </dgm:presLayoutVars>
      </dgm:prSet>
      <dgm:spPr/>
      <dgm:t>
        <a:bodyPr/>
        <a:lstStyle/>
        <a:p>
          <a:endParaRPr lang="en-US"/>
        </a:p>
      </dgm:t>
    </dgm:pt>
    <dgm:pt modelId="{E0BC1E08-9AB0-451B-9D09-46EB905663AC}" type="pres">
      <dgm:prSet presAssocID="{69B4C04B-2893-4761-AFAA-8B3EBBA79EF6}" presName="spacer" presStyleCnt="0"/>
      <dgm:spPr/>
    </dgm:pt>
    <dgm:pt modelId="{9B1DF9D0-5A4C-4029-B9E2-EF46D1C9C210}" type="pres">
      <dgm:prSet presAssocID="{58230B84-00E5-46E7-AF4D-37847B8242DF}" presName="parentText" presStyleLbl="node1" presStyleIdx="2" presStyleCnt="4">
        <dgm:presLayoutVars>
          <dgm:chMax val="0"/>
          <dgm:bulletEnabled val="1"/>
        </dgm:presLayoutVars>
      </dgm:prSet>
      <dgm:spPr/>
      <dgm:t>
        <a:bodyPr/>
        <a:lstStyle/>
        <a:p>
          <a:endParaRPr lang="en-US"/>
        </a:p>
      </dgm:t>
    </dgm:pt>
    <dgm:pt modelId="{B25CD80F-2140-45F6-9060-E98AD75D9E44}" type="pres">
      <dgm:prSet presAssocID="{466C98BA-9BCC-496A-9E07-C0C5400BC656}" presName="spacer" presStyleCnt="0"/>
      <dgm:spPr/>
    </dgm:pt>
    <dgm:pt modelId="{9D227DA6-3B7E-4BF3-A109-2070B4205A77}" type="pres">
      <dgm:prSet presAssocID="{56F18BA5-5535-4674-B8A2-8B1A5FB0C63E}" presName="parentText" presStyleLbl="node1" presStyleIdx="3" presStyleCnt="4">
        <dgm:presLayoutVars>
          <dgm:chMax val="0"/>
          <dgm:bulletEnabled val="1"/>
        </dgm:presLayoutVars>
      </dgm:prSet>
      <dgm:spPr/>
      <dgm:t>
        <a:bodyPr/>
        <a:lstStyle/>
        <a:p>
          <a:endParaRPr lang="en-US"/>
        </a:p>
      </dgm:t>
    </dgm:pt>
  </dgm:ptLst>
  <dgm:cxnLst>
    <dgm:cxn modelId="{6566DE9C-6675-4AE8-A838-266024DED783}" srcId="{FA882264-1ED0-4AC3-9A62-BC44EC67C0A0}" destId="{F78C882D-2DF4-466C-A940-993878E74171}" srcOrd="1" destOrd="0" parTransId="{951C8B43-071C-4B52-8E17-4BFBAD9282DD}" sibTransId="{69B4C04B-2893-4761-AFAA-8B3EBBA79EF6}"/>
    <dgm:cxn modelId="{364F4250-2492-47FE-9084-B3E22620967D}" srcId="{FA882264-1ED0-4AC3-9A62-BC44EC67C0A0}" destId="{58230B84-00E5-46E7-AF4D-37847B8242DF}" srcOrd="2" destOrd="0" parTransId="{C390CCF7-539B-469E-AE2F-67B8D3F7C8CF}" sibTransId="{466C98BA-9BCC-496A-9E07-C0C5400BC656}"/>
    <dgm:cxn modelId="{7E63B379-ECE3-456D-A362-902EADBEF1CC}" type="presOf" srcId="{F78C882D-2DF4-466C-A940-993878E74171}" destId="{EBD023FA-AA48-41AC-807C-644B6C505B6F}" srcOrd="0" destOrd="0" presId="urn:microsoft.com/office/officeart/2005/8/layout/vList2"/>
    <dgm:cxn modelId="{A4B5E345-83F6-4DC8-874E-00C5897A8CD0}" srcId="{FA882264-1ED0-4AC3-9A62-BC44EC67C0A0}" destId="{56F18BA5-5535-4674-B8A2-8B1A5FB0C63E}" srcOrd="3" destOrd="0" parTransId="{B7B8F3F2-5C54-4694-91BF-0194F2EC641F}" sibTransId="{B841C919-9593-4756-A1E1-46314DFC013D}"/>
    <dgm:cxn modelId="{B8C448CE-9F2B-4AA2-84AB-2AC06709A3FC}" type="presOf" srcId="{56F18BA5-5535-4674-B8A2-8B1A5FB0C63E}" destId="{9D227DA6-3B7E-4BF3-A109-2070B4205A77}" srcOrd="0" destOrd="0" presId="urn:microsoft.com/office/officeart/2005/8/layout/vList2"/>
    <dgm:cxn modelId="{41C1D1C3-478C-4A35-A798-0FD8A3F80E8D}" type="presOf" srcId="{58230B84-00E5-46E7-AF4D-37847B8242DF}" destId="{9B1DF9D0-5A4C-4029-B9E2-EF46D1C9C210}" srcOrd="0" destOrd="0" presId="urn:microsoft.com/office/officeart/2005/8/layout/vList2"/>
    <dgm:cxn modelId="{E23DD329-1082-49A7-84FC-1F3552E36954}" srcId="{FA882264-1ED0-4AC3-9A62-BC44EC67C0A0}" destId="{64FBE8E0-78E8-488B-B557-99F5E243D180}" srcOrd="0" destOrd="0" parTransId="{CABAB68B-8120-4CB2-8C66-65241C9BA0AB}" sibTransId="{AAF46417-DA25-4E9C-8F88-E9F58F2B3CCF}"/>
    <dgm:cxn modelId="{80DC7D2F-4931-4D43-BA39-22A29ADC0A94}" type="presOf" srcId="{FA882264-1ED0-4AC3-9A62-BC44EC67C0A0}" destId="{97F4E7A4-F459-4A1B-B72D-376CB92CE06E}" srcOrd="0" destOrd="0" presId="urn:microsoft.com/office/officeart/2005/8/layout/vList2"/>
    <dgm:cxn modelId="{FEFB8888-BDB4-4AEF-BBD4-98228FB2C236}" type="presOf" srcId="{64FBE8E0-78E8-488B-B557-99F5E243D180}" destId="{A63A2754-42E2-44C0-89A9-BD7BFF8C2B6D}" srcOrd="0" destOrd="0" presId="urn:microsoft.com/office/officeart/2005/8/layout/vList2"/>
    <dgm:cxn modelId="{77B30F71-D207-4D1B-AB3F-FDDF5FFA4F6E}" type="presParOf" srcId="{97F4E7A4-F459-4A1B-B72D-376CB92CE06E}" destId="{A63A2754-42E2-44C0-89A9-BD7BFF8C2B6D}" srcOrd="0" destOrd="0" presId="urn:microsoft.com/office/officeart/2005/8/layout/vList2"/>
    <dgm:cxn modelId="{324D2E96-D327-4FA7-B721-CFB9B6123FBA}" type="presParOf" srcId="{97F4E7A4-F459-4A1B-B72D-376CB92CE06E}" destId="{A6D83BD6-15A6-4B21-A4A9-8D4A58077789}" srcOrd="1" destOrd="0" presId="urn:microsoft.com/office/officeart/2005/8/layout/vList2"/>
    <dgm:cxn modelId="{D0B32214-8054-407D-9376-9AC68342CC1B}" type="presParOf" srcId="{97F4E7A4-F459-4A1B-B72D-376CB92CE06E}" destId="{EBD023FA-AA48-41AC-807C-644B6C505B6F}" srcOrd="2" destOrd="0" presId="urn:microsoft.com/office/officeart/2005/8/layout/vList2"/>
    <dgm:cxn modelId="{80FFABF8-7826-41F1-8131-0F70CB38C8FF}" type="presParOf" srcId="{97F4E7A4-F459-4A1B-B72D-376CB92CE06E}" destId="{E0BC1E08-9AB0-451B-9D09-46EB905663AC}" srcOrd="3" destOrd="0" presId="urn:microsoft.com/office/officeart/2005/8/layout/vList2"/>
    <dgm:cxn modelId="{5274156D-3BB9-44F5-8094-77DE80D34428}" type="presParOf" srcId="{97F4E7A4-F459-4A1B-B72D-376CB92CE06E}" destId="{9B1DF9D0-5A4C-4029-B9E2-EF46D1C9C210}" srcOrd="4" destOrd="0" presId="urn:microsoft.com/office/officeart/2005/8/layout/vList2"/>
    <dgm:cxn modelId="{DDB88112-E4A3-4A73-8E91-C106BA6596FD}" type="presParOf" srcId="{97F4E7A4-F459-4A1B-B72D-376CB92CE06E}" destId="{B25CD80F-2140-45F6-9060-E98AD75D9E44}" srcOrd="5" destOrd="0" presId="urn:microsoft.com/office/officeart/2005/8/layout/vList2"/>
    <dgm:cxn modelId="{2F94EFF9-3840-4DAC-84CA-C34991F46081}" type="presParOf" srcId="{97F4E7A4-F459-4A1B-B72D-376CB92CE06E}" destId="{9D227DA6-3B7E-4BF3-A109-2070B4205A77}"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257BDA2-9D23-4404-B682-1E6554B8781D}"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en-US"/>
        </a:p>
      </dgm:t>
    </dgm:pt>
    <dgm:pt modelId="{D3455ECB-7D88-4E68-A461-E7D59C135D1B}">
      <dgm:prSet/>
      <dgm:spPr/>
      <dgm:t>
        <a:bodyPr/>
        <a:lstStyle/>
        <a:p>
          <a:pPr rtl="0"/>
          <a:r>
            <a:rPr lang="en-IN" dirty="0" smtClean="0"/>
            <a:t>Beneficial in some hormone-dependent and malignant </a:t>
          </a:r>
          <a:r>
            <a:rPr lang="en-IN" dirty="0" err="1" smtClean="0"/>
            <a:t>tumors</a:t>
          </a:r>
          <a:r>
            <a:rPr lang="en-IN" dirty="0" smtClean="0"/>
            <a:t> of the breast, ovary, and endometrium</a:t>
          </a:r>
          <a:endParaRPr lang="en-IN" dirty="0"/>
        </a:p>
      </dgm:t>
    </dgm:pt>
    <dgm:pt modelId="{3F7B93E8-ACBD-4D71-9E0E-E01D85A7CAB2}" type="parTrans" cxnId="{BA351C54-B8CB-4CD3-A79B-68B625D11599}">
      <dgm:prSet/>
      <dgm:spPr/>
      <dgm:t>
        <a:bodyPr/>
        <a:lstStyle/>
        <a:p>
          <a:endParaRPr lang="en-US"/>
        </a:p>
      </dgm:t>
    </dgm:pt>
    <dgm:pt modelId="{020C1334-E5CB-4DD3-82C2-1498E3247D38}" type="sibTrans" cxnId="{BA351C54-B8CB-4CD3-A79B-68B625D11599}">
      <dgm:prSet/>
      <dgm:spPr/>
      <dgm:t>
        <a:bodyPr/>
        <a:lstStyle/>
        <a:p>
          <a:endParaRPr lang="en-US"/>
        </a:p>
      </dgm:t>
    </dgm:pt>
    <dgm:pt modelId="{9092B828-B335-4F0E-BCF3-F14654B0D2EE}" type="pres">
      <dgm:prSet presAssocID="{D257BDA2-9D23-4404-B682-1E6554B8781D}" presName="linear" presStyleCnt="0">
        <dgm:presLayoutVars>
          <dgm:animLvl val="lvl"/>
          <dgm:resizeHandles val="exact"/>
        </dgm:presLayoutVars>
      </dgm:prSet>
      <dgm:spPr/>
      <dgm:t>
        <a:bodyPr/>
        <a:lstStyle/>
        <a:p>
          <a:endParaRPr lang="en-US"/>
        </a:p>
      </dgm:t>
    </dgm:pt>
    <dgm:pt modelId="{A6010F93-D238-4F62-94C3-B37876FDDA97}" type="pres">
      <dgm:prSet presAssocID="{D3455ECB-7D88-4E68-A461-E7D59C135D1B}" presName="parentText" presStyleLbl="node1" presStyleIdx="0" presStyleCnt="1" custScaleY="109351">
        <dgm:presLayoutVars>
          <dgm:chMax val="0"/>
          <dgm:bulletEnabled val="1"/>
        </dgm:presLayoutVars>
      </dgm:prSet>
      <dgm:spPr/>
      <dgm:t>
        <a:bodyPr/>
        <a:lstStyle/>
        <a:p>
          <a:endParaRPr lang="en-US"/>
        </a:p>
      </dgm:t>
    </dgm:pt>
  </dgm:ptLst>
  <dgm:cxnLst>
    <dgm:cxn modelId="{E949BD06-B22C-45AB-917F-538345344281}" type="presOf" srcId="{D3455ECB-7D88-4E68-A461-E7D59C135D1B}" destId="{A6010F93-D238-4F62-94C3-B37876FDDA97}" srcOrd="0" destOrd="0" presId="urn:microsoft.com/office/officeart/2005/8/layout/vList2"/>
    <dgm:cxn modelId="{BA351C54-B8CB-4CD3-A79B-68B625D11599}" srcId="{D257BDA2-9D23-4404-B682-1E6554B8781D}" destId="{D3455ECB-7D88-4E68-A461-E7D59C135D1B}" srcOrd="0" destOrd="0" parTransId="{3F7B93E8-ACBD-4D71-9E0E-E01D85A7CAB2}" sibTransId="{020C1334-E5CB-4DD3-82C2-1498E3247D38}"/>
    <dgm:cxn modelId="{871EEA1D-1E8F-429D-9250-B3FF7F356877}" type="presOf" srcId="{D257BDA2-9D23-4404-B682-1E6554B8781D}" destId="{9092B828-B335-4F0E-BCF3-F14654B0D2EE}" srcOrd="0" destOrd="0" presId="urn:microsoft.com/office/officeart/2005/8/layout/vList2"/>
    <dgm:cxn modelId="{F03A8890-954F-42CA-8843-AAE26BCC2144}" type="presParOf" srcId="{9092B828-B335-4F0E-BCF3-F14654B0D2EE}" destId="{A6010F93-D238-4F62-94C3-B37876FDDA9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9713731-D638-4350-BAD0-5BFD57202009}" type="doc">
      <dgm:prSet loTypeId="urn:microsoft.com/office/officeart/2005/8/layout/vList2" loCatId="list" qsTypeId="urn:microsoft.com/office/officeart/2005/8/quickstyle/simple5" qsCatId="simple" csTypeId="urn:microsoft.com/office/officeart/2005/8/colors/accent1_2" csCatId="accent1"/>
      <dgm:spPr/>
      <dgm:t>
        <a:bodyPr/>
        <a:lstStyle/>
        <a:p>
          <a:endParaRPr lang="en-US"/>
        </a:p>
      </dgm:t>
    </dgm:pt>
    <dgm:pt modelId="{40F14E3E-4097-48D7-9F2F-059CA8555EB7}">
      <dgm:prSet/>
      <dgm:spPr/>
      <dgm:t>
        <a:bodyPr/>
        <a:lstStyle/>
        <a:p>
          <a:pPr rtl="0"/>
          <a:r>
            <a:rPr lang="en-IN" smtClean="0"/>
            <a:t>Excessive androgen production by the ovaries or adrenal glands and increased sensitivity of the hair follicles to normal circulating androgen levels</a:t>
          </a:r>
          <a:endParaRPr lang="en-IN"/>
        </a:p>
      </dgm:t>
    </dgm:pt>
    <dgm:pt modelId="{34B30852-4558-4814-9CCC-1EDB3F48250F}" type="parTrans" cxnId="{BA6EA19F-EB21-4B68-93D4-D0ACCB8A0B0B}">
      <dgm:prSet/>
      <dgm:spPr/>
      <dgm:t>
        <a:bodyPr/>
        <a:lstStyle/>
        <a:p>
          <a:endParaRPr lang="en-US"/>
        </a:p>
      </dgm:t>
    </dgm:pt>
    <dgm:pt modelId="{7BDD0267-C5B5-4C6A-91DB-9D7C8F48385A}" type="sibTrans" cxnId="{BA6EA19F-EB21-4B68-93D4-D0ACCB8A0B0B}">
      <dgm:prSet/>
      <dgm:spPr/>
      <dgm:t>
        <a:bodyPr/>
        <a:lstStyle/>
        <a:p>
          <a:endParaRPr lang="en-US"/>
        </a:p>
      </dgm:t>
    </dgm:pt>
    <dgm:pt modelId="{AA633FAA-E5D0-4D44-8DE0-8A1F5E774352}">
      <dgm:prSet/>
      <dgm:spPr/>
      <dgm:t>
        <a:bodyPr/>
        <a:lstStyle/>
        <a:p>
          <a:pPr rtl="0"/>
          <a:r>
            <a:rPr lang="en-IN" smtClean="0"/>
            <a:t>Along with substantially reducing hirsutism, GnRH agonist therapy also decreases serum levels of gonadotropin, total testosterone, free testosterone, and androstenedione</a:t>
          </a:r>
          <a:endParaRPr lang="en-IN"/>
        </a:p>
      </dgm:t>
    </dgm:pt>
    <dgm:pt modelId="{D9D1AF7B-7A42-454F-8E08-52369E0A4B5C}" type="parTrans" cxnId="{C6310720-3421-4CE4-A793-A161E5F85A5B}">
      <dgm:prSet/>
      <dgm:spPr/>
      <dgm:t>
        <a:bodyPr/>
        <a:lstStyle/>
        <a:p>
          <a:endParaRPr lang="en-US"/>
        </a:p>
      </dgm:t>
    </dgm:pt>
    <dgm:pt modelId="{F91B7550-919F-4715-AD50-F305C3AF9A02}" type="sibTrans" cxnId="{C6310720-3421-4CE4-A793-A161E5F85A5B}">
      <dgm:prSet/>
      <dgm:spPr/>
      <dgm:t>
        <a:bodyPr/>
        <a:lstStyle/>
        <a:p>
          <a:endParaRPr lang="en-US"/>
        </a:p>
      </dgm:t>
    </dgm:pt>
    <dgm:pt modelId="{05B19A73-9170-4534-8726-D4C897206F99}" type="pres">
      <dgm:prSet presAssocID="{69713731-D638-4350-BAD0-5BFD57202009}" presName="linear" presStyleCnt="0">
        <dgm:presLayoutVars>
          <dgm:animLvl val="lvl"/>
          <dgm:resizeHandles val="exact"/>
        </dgm:presLayoutVars>
      </dgm:prSet>
      <dgm:spPr/>
      <dgm:t>
        <a:bodyPr/>
        <a:lstStyle/>
        <a:p>
          <a:endParaRPr lang="en-US"/>
        </a:p>
      </dgm:t>
    </dgm:pt>
    <dgm:pt modelId="{6C0AB608-24E2-417F-B252-A234FDB3344C}" type="pres">
      <dgm:prSet presAssocID="{40F14E3E-4097-48D7-9F2F-059CA8555EB7}" presName="parentText" presStyleLbl="node1" presStyleIdx="0" presStyleCnt="2">
        <dgm:presLayoutVars>
          <dgm:chMax val="0"/>
          <dgm:bulletEnabled val="1"/>
        </dgm:presLayoutVars>
      </dgm:prSet>
      <dgm:spPr/>
      <dgm:t>
        <a:bodyPr/>
        <a:lstStyle/>
        <a:p>
          <a:endParaRPr lang="en-US"/>
        </a:p>
      </dgm:t>
    </dgm:pt>
    <dgm:pt modelId="{F5F85B12-1EC2-4780-9C30-4C5ED62BC16A}" type="pres">
      <dgm:prSet presAssocID="{7BDD0267-C5B5-4C6A-91DB-9D7C8F48385A}" presName="spacer" presStyleCnt="0"/>
      <dgm:spPr/>
    </dgm:pt>
    <dgm:pt modelId="{14F46F30-4A72-4B04-84AF-53283CFAEDE4}" type="pres">
      <dgm:prSet presAssocID="{AA633FAA-E5D0-4D44-8DE0-8A1F5E774352}" presName="parentText" presStyleLbl="node1" presStyleIdx="1" presStyleCnt="2">
        <dgm:presLayoutVars>
          <dgm:chMax val="0"/>
          <dgm:bulletEnabled val="1"/>
        </dgm:presLayoutVars>
      </dgm:prSet>
      <dgm:spPr/>
      <dgm:t>
        <a:bodyPr/>
        <a:lstStyle/>
        <a:p>
          <a:endParaRPr lang="en-US"/>
        </a:p>
      </dgm:t>
    </dgm:pt>
  </dgm:ptLst>
  <dgm:cxnLst>
    <dgm:cxn modelId="{A2D025DB-6837-491F-9C9C-E0DA37EC1EBB}" type="presOf" srcId="{69713731-D638-4350-BAD0-5BFD57202009}" destId="{05B19A73-9170-4534-8726-D4C897206F99}" srcOrd="0" destOrd="0" presId="urn:microsoft.com/office/officeart/2005/8/layout/vList2"/>
    <dgm:cxn modelId="{BA6EA19F-EB21-4B68-93D4-D0ACCB8A0B0B}" srcId="{69713731-D638-4350-BAD0-5BFD57202009}" destId="{40F14E3E-4097-48D7-9F2F-059CA8555EB7}" srcOrd="0" destOrd="0" parTransId="{34B30852-4558-4814-9CCC-1EDB3F48250F}" sibTransId="{7BDD0267-C5B5-4C6A-91DB-9D7C8F48385A}"/>
    <dgm:cxn modelId="{78943E14-D914-4C54-B767-90356711B7CD}" type="presOf" srcId="{AA633FAA-E5D0-4D44-8DE0-8A1F5E774352}" destId="{14F46F30-4A72-4B04-84AF-53283CFAEDE4}" srcOrd="0" destOrd="0" presId="urn:microsoft.com/office/officeart/2005/8/layout/vList2"/>
    <dgm:cxn modelId="{C6310720-3421-4CE4-A793-A161E5F85A5B}" srcId="{69713731-D638-4350-BAD0-5BFD57202009}" destId="{AA633FAA-E5D0-4D44-8DE0-8A1F5E774352}" srcOrd="1" destOrd="0" parTransId="{D9D1AF7B-7A42-454F-8E08-52369E0A4B5C}" sibTransId="{F91B7550-919F-4715-AD50-F305C3AF9A02}"/>
    <dgm:cxn modelId="{00704DAE-C29E-45DA-B895-CDBCED88C8EA}" type="presOf" srcId="{40F14E3E-4097-48D7-9F2F-059CA8555EB7}" destId="{6C0AB608-24E2-417F-B252-A234FDB3344C}" srcOrd="0" destOrd="0" presId="urn:microsoft.com/office/officeart/2005/8/layout/vList2"/>
    <dgm:cxn modelId="{BEF0A0F8-41C2-44F7-BFF7-2F36671BD8B9}" type="presParOf" srcId="{05B19A73-9170-4534-8726-D4C897206F99}" destId="{6C0AB608-24E2-417F-B252-A234FDB3344C}" srcOrd="0" destOrd="0" presId="urn:microsoft.com/office/officeart/2005/8/layout/vList2"/>
    <dgm:cxn modelId="{E4F2A0DF-CDB5-482A-8A93-A0515BEF6559}" type="presParOf" srcId="{05B19A73-9170-4534-8726-D4C897206F99}" destId="{F5F85B12-1EC2-4780-9C30-4C5ED62BC16A}" srcOrd="1" destOrd="0" presId="urn:microsoft.com/office/officeart/2005/8/layout/vList2"/>
    <dgm:cxn modelId="{AA9F0FBA-36DD-4693-9D3B-7174F1046C8D}" type="presParOf" srcId="{05B19A73-9170-4534-8726-D4C897206F99}" destId="{14F46F30-4A72-4B04-84AF-53283CFAEDE4}"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0608920-F3F4-4D00-AF63-E4B14C39BCA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BC30E1F2-FBD2-4DA5-9AFD-3F2760E5F199}">
      <dgm:prSet/>
      <dgm:spPr/>
      <dgm:t>
        <a:bodyPr/>
        <a:lstStyle/>
        <a:p>
          <a:pPr rtl="0"/>
          <a:r>
            <a:rPr lang="en-IN" smtClean="0"/>
            <a:t>The application of GnRH agonists to PMS treatment is based both on empiric observations of its efficacy and evidence that cyclic fluctuation in levels of ovarian steroids result in symptom manifestation</a:t>
          </a:r>
          <a:endParaRPr lang="en-IN"/>
        </a:p>
      </dgm:t>
    </dgm:pt>
    <dgm:pt modelId="{5C66352C-5698-4F66-BE55-8077FAE9A900}" type="parTrans" cxnId="{0C12768B-9F1C-45AC-A6BF-31E90D0D7ECB}">
      <dgm:prSet/>
      <dgm:spPr/>
      <dgm:t>
        <a:bodyPr/>
        <a:lstStyle/>
        <a:p>
          <a:endParaRPr lang="en-US"/>
        </a:p>
      </dgm:t>
    </dgm:pt>
    <dgm:pt modelId="{17330C3E-70CB-4D8B-BD2A-FCED5DDE01B7}" type="sibTrans" cxnId="{0C12768B-9F1C-45AC-A6BF-31E90D0D7ECB}">
      <dgm:prSet/>
      <dgm:spPr/>
      <dgm:t>
        <a:bodyPr/>
        <a:lstStyle/>
        <a:p>
          <a:endParaRPr lang="en-US"/>
        </a:p>
      </dgm:t>
    </dgm:pt>
    <dgm:pt modelId="{9CE1EEEA-97DF-4D1C-BC36-DD343D208D5D}" type="pres">
      <dgm:prSet presAssocID="{80608920-F3F4-4D00-AF63-E4B14C39BCAF}" presName="linear" presStyleCnt="0">
        <dgm:presLayoutVars>
          <dgm:animLvl val="lvl"/>
          <dgm:resizeHandles val="exact"/>
        </dgm:presLayoutVars>
      </dgm:prSet>
      <dgm:spPr/>
      <dgm:t>
        <a:bodyPr/>
        <a:lstStyle/>
        <a:p>
          <a:endParaRPr lang="en-US"/>
        </a:p>
      </dgm:t>
    </dgm:pt>
    <dgm:pt modelId="{635D77B4-6ED7-4AF0-8CFA-A9A4238BA308}" type="pres">
      <dgm:prSet presAssocID="{BC30E1F2-FBD2-4DA5-9AFD-3F2760E5F199}" presName="parentText" presStyleLbl="node1" presStyleIdx="0" presStyleCnt="1">
        <dgm:presLayoutVars>
          <dgm:chMax val="0"/>
          <dgm:bulletEnabled val="1"/>
        </dgm:presLayoutVars>
      </dgm:prSet>
      <dgm:spPr/>
      <dgm:t>
        <a:bodyPr/>
        <a:lstStyle/>
        <a:p>
          <a:endParaRPr lang="en-US"/>
        </a:p>
      </dgm:t>
    </dgm:pt>
  </dgm:ptLst>
  <dgm:cxnLst>
    <dgm:cxn modelId="{864EEA84-C70C-46B9-84B1-93F75381F140}" type="presOf" srcId="{80608920-F3F4-4D00-AF63-E4B14C39BCAF}" destId="{9CE1EEEA-97DF-4D1C-BC36-DD343D208D5D}" srcOrd="0" destOrd="0" presId="urn:microsoft.com/office/officeart/2005/8/layout/vList2"/>
    <dgm:cxn modelId="{0C12768B-9F1C-45AC-A6BF-31E90D0D7ECB}" srcId="{80608920-F3F4-4D00-AF63-E4B14C39BCAF}" destId="{BC30E1F2-FBD2-4DA5-9AFD-3F2760E5F199}" srcOrd="0" destOrd="0" parTransId="{5C66352C-5698-4F66-BE55-8077FAE9A900}" sibTransId="{17330C3E-70CB-4D8B-BD2A-FCED5DDE01B7}"/>
    <dgm:cxn modelId="{3C50AB13-D991-43ED-9511-A911B174810A}" type="presOf" srcId="{BC30E1F2-FBD2-4DA5-9AFD-3F2760E5F199}" destId="{635D77B4-6ED7-4AF0-8CFA-A9A4238BA308}" srcOrd="0" destOrd="0" presId="urn:microsoft.com/office/officeart/2005/8/layout/vList2"/>
    <dgm:cxn modelId="{967EC6A0-9955-4166-9ABE-1EEA23CC7556}" type="presParOf" srcId="{9CE1EEEA-97DF-4D1C-BC36-DD343D208D5D}" destId="{635D77B4-6ED7-4AF0-8CFA-A9A4238BA308}"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523399E-DF9D-4889-8CF5-E10CC4CC2ECB}" type="doc">
      <dgm:prSet loTypeId="urn:microsoft.com/office/officeart/2005/8/layout/vList2" loCatId="list" qsTypeId="urn:microsoft.com/office/officeart/2005/8/quickstyle/simple5" qsCatId="simple" csTypeId="urn:microsoft.com/office/officeart/2005/8/colors/accent1_2" csCatId="accent1"/>
      <dgm:spPr/>
      <dgm:t>
        <a:bodyPr/>
        <a:lstStyle/>
        <a:p>
          <a:endParaRPr lang="en-US"/>
        </a:p>
      </dgm:t>
    </dgm:pt>
    <dgm:pt modelId="{58D4F1F6-B340-4EBA-BDFD-AB229A24B614}">
      <dgm:prSet/>
      <dgm:spPr/>
      <dgm:t>
        <a:bodyPr/>
        <a:lstStyle/>
        <a:p>
          <a:pPr rtl="0"/>
          <a:r>
            <a:rPr lang="en-IN" dirty="0" smtClean="0"/>
            <a:t>Pulsatile </a:t>
          </a:r>
          <a:r>
            <a:rPr lang="en-IN" dirty="0" err="1" smtClean="0"/>
            <a:t>gonadorelin</a:t>
          </a:r>
          <a:r>
            <a:rPr lang="en-IN" dirty="0" smtClean="0"/>
            <a:t> for infertility in men with hypothalamic hypogonadotropic hypogonadism</a:t>
          </a:r>
          <a:endParaRPr lang="en-IN" dirty="0"/>
        </a:p>
      </dgm:t>
    </dgm:pt>
    <dgm:pt modelId="{1797294C-47C7-4910-A3B3-F26FDFBAFB18}" type="parTrans" cxnId="{7361D507-0188-475E-AD8C-1B59223E360C}">
      <dgm:prSet/>
      <dgm:spPr/>
      <dgm:t>
        <a:bodyPr/>
        <a:lstStyle/>
        <a:p>
          <a:endParaRPr lang="en-US"/>
        </a:p>
      </dgm:t>
    </dgm:pt>
    <dgm:pt modelId="{C60747B7-134A-41AE-9BC1-8D9C89D48B92}" type="sibTrans" cxnId="{7361D507-0188-475E-AD8C-1B59223E360C}">
      <dgm:prSet/>
      <dgm:spPr/>
      <dgm:t>
        <a:bodyPr/>
        <a:lstStyle/>
        <a:p>
          <a:endParaRPr lang="en-US"/>
        </a:p>
      </dgm:t>
    </dgm:pt>
    <dgm:pt modelId="{18B74719-0765-4957-96F8-D673F280B621}" type="pres">
      <dgm:prSet presAssocID="{7523399E-DF9D-4889-8CF5-E10CC4CC2ECB}" presName="linear" presStyleCnt="0">
        <dgm:presLayoutVars>
          <dgm:animLvl val="lvl"/>
          <dgm:resizeHandles val="exact"/>
        </dgm:presLayoutVars>
      </dgm:prSet>
      <dgm:spPr/>
      <dgm:t>
        <a:bodyPr/>
        <a:lstStyle/>
        <a:p>
          <a:endParaRPr lang="en-US"/>
        </a:p>
      </dgm:t>
    </dgm:pt>
    <dgm:pt modelId="{FE57425B-BE88-4652-A5DD-DC10E8632E41}" type="pres">
      <dgm:prSet presAssocID="{58D4F1F6-B340-4EBA-BDFD-AB229A24B614}" presName="parentText" presStyleLbl="node1" presStyleIdx="0" presStyleCnt="1">
        <dgm:presLayoutVars>
          <dgm:chMax val="0"/>
          <dgm:bulletEnabled val="1"/>
        </dgm:presLayoutVars>
      </dgm:prSet>
      <dgm:spPr/>
      <dgm:t>
        <a:bodyPr/>
        <a:lstStyle/>
        <a:p>
          <a:endParaRPr lang="en-US"/>
        </a:p>
      </dgm:t>
    </dgm:pt>
  </dgm:ptLst>
  <dgm:cxnLst>
    <dgm:cxn modelId="{46B94E04-57AF-46D1-AA10-B6177D962B89}" type="presOf" srcId="{7523399E-DF9D-4889-8CF5-E10CC4CC2ECB}" destId="{18B74719-0765-4957-96F8-D673F280B621}" srcOrd="0" destOrd="0" presId="urn:microsoft.com/office/officeart/2005/8/layout/vList2"/>
    <dgm:cxn modelId="{0A241463-D272-4376-9D5A-AB41F368D24D}" type="presOf" srcId="{58D4F1F6-B340-4EBA-BDFD-AB229A24B614}" destId="{FE57425B-BE88-4652-A5DD-DC10E8632E41}" srcOrd="0" destOrd="0" presId="urn:microsoft.com/office/officeart/2005/8/layout/vList2"/>
    <dgm:cxn modelId="{7361D507-0188-475E-AD8C-1B59223E360C}" srcId="{7523399E-DF9D-4889-8CF5-E10CC4CC2ECB}" destId="{58D4F1F6-B340-4EBA-BDFD-AB229A24B614}" srcOrd="0" destOrd="0" parTransId="{1797294C-47C7-4910-A3B3-F26FDFBAFB18}" sibTransId="{C60747B7-134A-41AE-9BC1-8D9C89D48B92}"/>
    <dgm:cxn modelId="{D458A1DE-E8E5-4F05-9760-B3DF3035D23F}" type="presParOf" srcId="{18B74719-0765-4957-96F8-D673F280B621}" destId="{FE57425B-BE88-4652-A5DD-DC10E8632E4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912BA11-7B8A-4B1D-A10B-8C9E38831FDA}"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en-US"/>
        </a:p>
      </dgm:t>
    </dgm:pt>
    <dgm:pt modelId="{037CE742-F451-4FFE-AF8E-E3D764D754EF}">
      <dgm:prSet/>
      <dgm:spPr/>
      <dgm:t>
        <a:bodyPr/>
        <a:lstStyle/>
        <a:p>
          <a:pPr rtl="0"/>
          <a:r>
            <a:rPr lang="en-IN" dirty="0" err="1" smtClean="0"/>
            <a:t>Microprolactinomas</a:t>
          </a:r>
          <a:endParaRPr lang="en-IN" dirty="0"/>
        </a:p>
      </dgm:t>
    </dgm:pt>
    <dgm:pt modelId="{D5D9BA4D-6C3D-4B88-8D15-0DC0276AAAB4}" type="parTrans" cxnId="{A7A032C1-3A20-46D0-B6EB-E85B85253E84}">
      <dgm:prSet/>
      <dgm:spPr/>
      <dgm:t>
        <a:bodyPr/>
        <a:lstStyle/>
        <a:p>
          <a:endParaRPr lang="en-US"/>
        </a:p>
      </dgm:t>
    </dgm:pt>
    <dgm:pt modelId="{FDE8C8B8-D10D-4154-8286-53674255D4B0}" type="sibTrans" cxnId="{A7A032C1-3A20-46D0-B6EB-E85B85253E84}">
      <dgm:prSet/>
      <dgm:spPr/>
      <dgm:t>
        <a:bodyPr/>
        <a:lstStyle/>
        <a:p>
          <a:endParaRPr lang="en-US"/>
        </a:p>
      </dgm:t>
    </dgm:pt>
    <dgm:pt modelId="{6347720D-8C90-4DB1-A80F-5A77E83C7079}">
      <dgm:prSet/>
      <dgm:spPr/>
      <dgm:t>
        <a:bodyPr/>
        <a:lstStyle/>
        <a:p>
          <a:pPr rtl="0"/>
          <a:r>
            <a:rPr lang="en-IN" smtClean="0"/>
            <a:t>Intractable chronic abdominal pain from functional bowel disease</a:t>
          </a:r>
          <a:endParaRPr lang="en-IN"/>
        </a:p>
      </dgm:t>
    </dgm:pt>
    <dgm:pt modelId="{49325ED1-CACB-4DC8-B2C2-BE8B8EBED823}" type="parTrans" cxnId="{994792E6-69E1-4F21-A24E-00BFD9370732}">
      <dgm:prSet/>
      <dgm:spPr/>
      <dgm:t>
        <a:bodyPr/>
        <a:lstStyle/>
        <a:p>
          <a:endParaRPr lang="en-US"/>
        </a:p>
      </dgm:t>
    </dgm:pt>
    <dgm:pt modelId="{1AF1A4DE-703B-4F79-992F-0AD8AD6BC043}" type="sibTrans" cxnId="{994792E6-69E1-4F21-A24E-00BFD9370732}">
      <dgm:prSet/>
      <dgm:spPr/>
      <dgm:t>
        <a:bodyPr/>
        <a:lstStyle/>
        <a:p>
          <a:endParaRPr lang="en-US"/>
        </a:p>
      </dgm:t>
    </dgm:pt>
    <dgm:pt modelId="{3209184E-0B1B-40C3-9798-1D3F332B94F1}">
      <dgm:prSet/>
      <dgm:spPr/>
      <dgm:t>
        <a:bodyPr/>
        <a:lstStyle/>
        <a:p>
          <a:pPr rtl="0"/>
          <a:r>
            <a:rPr lang="en-IN" dirty="0" smtClean="0"/>
            <a:t>Intermittent porphyria</a:t>
          </a:r>
          <a:endParaRPr lang="en-IN" dirty="0"/>
        </a:p>
      </dgm:t>
    </dgm:pt>
    <dgm:pt modelId="{9EBC9FB3-23F5-4A3F-B661-DD5C99531C58}" type="parTrans" cxnId="{F24B7E77-CFD4-45D0-8541-4CB2FF0C06A5}">
      <dgm:prSet/>
      <dgm:spPr/>
      <dgm:t>
        <a:bodyPr/>
        <a:lstStyle/>
        <a:p>
          <a:endParaRPr lang="en-US"/>
        </a:p>
      </dgm:t>
    </dgm:pt>
    <dgm:pt modelId="{A9DDBCCA-EE8C-4EF3-AFB3-06E3DCDA8647}" type="sibTrans" cxnId="{F24B7E77-CFD4-45D0-8541-4CB2FF0C06A5}">
      <dgm:prSet/>
      <dgm:spPr/>
      <dgm:t>
        <a:bodyPr/>
        <a:lstStyle/>
        <a:p>
          <a:endParaRPr lang="en-US"/>
        </a:p>
      </dgm:t>
    </dgm:pt>
    <dgm:pt modelId="{B01F70CF-7872-4CE1-AFA9-07AE664156C6}" type="pres">
      <dgm:prSet presAssocID="{A912BA11-7B8A-4B1D-A10B-8C9E38831FDA}" presName="linear" presStyleCnt="0">
        <dgm:presLayoutVars>
          <dgm:animLvl val="lvl"/>
          <dgm:resizeHandles val="exact"/>
        </dgm:presLayoutVars>
      </dgm:prSet>
      <dgm:spPr/>
      <dgm:t>
        <a:bodyPr/>
        <a:lstStyle/>
        <a:p>
          <a:endParaRPr lang="en-US"/>
        </a:p>
      </dgm:t>
    </dgm:pt>
    <dgm:pt modelId="{1EADB9B9-D968-49AA-A5E8-9FB4746D7CD1}" type="pres">
      <dgm:prSet presAssocID="{037CE742-F451-4FFE-AF8E-E3D764D754EF}" presName="parentText" presStyleLbl="node1" presStyleIdx="0" presStyleCnt="3">
        <dgm:presLayoutVars>
          <dgm:chMax val="0"/>
          <dgm:bulletEnabled val="1"/>
        </dgm:presLayoutVars>
      </dgm:prSet>
      <dgm:spPr/>
      <dgm:t>
        <a:bodyPr/>
        <a:lstStyle/>
        <a:p>
          <a:endParaRPr lang="en-US"/>
        </a:p>
      </dgm:t>
    </dgm:pt>
    <dgm:pt modelId="{38738A06-4D4A-4223-A5F2-BA78E1FAC45E}" type="pres">
      <dgm:prSet presAssocID="{FDE8C8B8-D10D-4154-8286-53674255D4B0}" presName="spacer" presStyleCnt="0"/>
      <dgm:spPr/>
    </dgm:pt>
    <dgm:pt modelId="{DECF0202-1146-482E-95A2-2C4C2583DAE9}" type="pres">
      <dgm:prSet presAssocID="{6347720D-8C90-4DB1-A80F-5A77E83C7079}" presName="parentText" presStyleLbl="node1" presStyleIdx="1" presStyleCnt="3">
        <dgm:presLayoutVars>
          <dgm:chMax val="0"/>
          <dgm:bulletEnabled val="1"/>
        </dgm:presLayoutVars>
      </dgm:prSet>
      <dgm:spPr/>
      <dgm:t>
        <a:bodyPr/>
        <a:lstStyle/>
        <a:p>
          <a:endParaRPr lang="en-US"/>
        </a:p>
      </dgm:t>
    </dgm:pt>
    <dgm:pt modelId="{9867CA35-5001-4F9A-A97B-70136BE44602}" type="pres">
      <dgm:prSet presAssocID="{1AF1A4DE-703B-4F79-992F-0AD8AD6BC043}" presName="spacer" presStyleCnt="0"/>
      <dgm:spPr/>
    </dgm:pt>
    <dgm:pt modelId="{E28E3C40-93C6-4B46-85AF-1A50905AF348}" type="pres">
      <dgm:prSet presAssocID="{3209184E-0B1B-40C3-9798-1D3F332B94F1}" presName="parentText" presStyleLbl="node1" presStyleIdx="2" presStyleCnt="3">
        <dgm:presLayoutVars>
          <dgm:chMax val="0"/>
          <dgm:bulletEnabled val="1"/>
        </dgm:presLayoutVars>
      </dgm:prSet>
      <dgm:spPr/>
      <dgm:t>
        <a:bodyPr/>
        <a:lstStyle/>
        <a:p>
          <a:endParaRPr lang="en-US"/>
        </a:p>
      </dgm:t>
    </dgm:pt>
  </dgm:ptLst>
  <dgm:cxnLst>
    <dgm:cxn modelId="{A7A032C1-3A20-46D0-B6EB-E85B85253E84}" srcId="{A912BA11-7B8A-4B1D-A10B-8C9E38831FDA}" destId="{037CE742-F451-4FFE-AF8E-E3D764D754EF}" srcOrd="0" destOrd="0" parTransId="{D5D9BA4D-6C3D-4B88-8D15-0DC0276AAAB4}" sibTransId="{FDE8C8B8-D10D-4154-8286-53674255D4B0}"/>
    <dgm:cxn modelId="{87CF65CD-2562-49A3-94B7-48C509376274}" type="presOf" srcId="{037CE742-F451-4FFE-AF8E-E3D764D754EF}" destId="{1EADB9B9-D968-49AA-A5E8-9FB4746D7CD1}" srcOrd="0" destOrd="0" presId="urn:microsoft.com/office/officeart/2005/8/layout/vList2"/>
    <dgm:cxn modelId="{994792E6-69E1-4F21-A24E-00BFD9370732}" srcId="{A912BA11-7B8A-4B1D-A10B-8C9E38831FDA}" destId="{6347720D-8C90-4DB1-A80F-5A77E83C7079}" srcOrd="1" destOrd="0" parTransId="{49325ED1-CACB-4DC8-B2C2-BE8B8EBED823}" sibTransId="{1AF1A4DE-703B-4F79-992F-0AD8AD6BC043}"/>
    <dgm:cxn modelId="{03876D72-BB47-4E5B-997F-AC2F5398F0A0}" type="presOf" srcId="{A912BA11-7B8A-4B1D-A10B-8C9E38831FDA}" destId="{B01F70CF-7872-4CE1-AFA9-07AE664156C6}" srcOrd="0" destOrd="0" presId="urn:microsoft.com/office/officeart/2005/8/layout/vList2"/>
    <dgm:cxn modelId="{10357B06-B94B-4052-A1AF-AF6C4B1447E9}" type="presOf" srcId="{3209184E-0B1B-40C3-9798-1D3F332B94F1}" destId="{E28E3C40-93C6-4B46-85AF-1A50905AF348}" srcOrd="0" destOrd="0" presId="urn:microsoft.com/office/officeart/2005/8/layout/vList2"/>
    <dgm:cxn modelId="{8773C877-2999-4F63-A9B9-3FD94D2DBF22}" type="presOf" srcId="{6347720D-8C90-4DB1-A80F-5A77E83C7079}" destId="{DECF0202-1146-482E-95A2-2C4C2583DAE9}" srcOrd="0" destOrd="0" presId="urn:microsoft.com/office/officeart/2005/8/layout/vList2"/>
    <dgm:cxn modelId="{F24B7E77-CFD4-45D0-8541-4CB2FF0C06A5}" srcId="{A912BA11-7B8A-4B1D-A10B-8C9E38831FDA}" destId="{3209184E-0B1B-40C3-9798-1D3F332B94F1}" srcOrd="2" destOrd="0" parTransId="{9EBC9FB3-23F5-4A3F-B661-DD5C99531C58}" sibTransId="{A9DDBCCA-EE8C-4EF3-AFB3-06E3DCDA8647}"/>
    <dgm:cxn modelId="{61C7AD89-97CB-4590-A2F8-1F693119162C}" type="presParOf" srcId="{B01F70CF-7872-4CE1-AFA9-07AE664156C6}" destId="{1EADB9B9-D968-49AA-A5E8-9FB4746D7CD1}" srcOrd="0" destOrd="0" presId="urn:microsoft.com/office/officeart/2005/8/layout/vList2"/>
    <dgm:cxn modelId="{80E72FE4-B5C1-4137-A2F2-EC751FDB7478}" type="presParOf" srcId="{B01F70CF-7872-4CE1-AFA9-07AE664156C6}" destId="{38738A06-4D4A-4223-A5F2-BA78E1FAC45E}" srcOrd="1" destOrd="0" presId="urn:microsoft.com/office/officeart/2005/8/layout/vList2"/>
    <dgm:cxn modelId="{AA9F8523-E3E9-400D-8533-70297858B8A7}" type="presParOf" srcId="{B01F70CF-7872-4CE1-AFA9-07AE664156C6}" destId="{DECF0202-1146-482E-95A2-2C4C2583DAE9}" srcOrd="2" destOrd="0" presId="urn:microsoft.com/office/officeart/2005/8/layout/vList2"/>
    <dgm:cxn modelId="{2BCA74EC-EFC2-420D-A5C7-1DE7C3F27894}" type="presParOf" srcId="{B01F70CF-7872-4CE1-AFA9-07AE664156C6}" destId="{9867CA35-5001-4F9A-A97B-70136BE44602}" srcOrd="3" destOrd="0" presId="urn:microsoft.com/office/officeart/2005/8/layout/vList2"/>
    <dgm:cxn modelId="{CD41D116-6FC1-4864-A6F2-8D80D618E437}" type="presParOf" srcId="{B01F70CF-7872-4CE1-AFA9-07AE664156C6}" destId="{E28E3C40-93C6-4B46-85AF-1A50905AF34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2CA58F4-BD22-4008-B9BF-EE13D4693254}" type="doc">
      <dgm:prSet loTypeId="urn:microsoft.com/office/officeart/2005/8/layout/vList2" loCatId="list" qsTypeId="urn:microsoft.com/office/officeart/2005/8/quickstyle/simple5" qsCatId="simple" csTypeId="urn:microsoft.com/office/officeart/2005/8/colors/accent1_2" csCatId="accent1"/>
      <dgm:spPr/>
      <dgm:t>
        <a:bodyPr/>
        <a:lstStyle/>
        <a:p>
          <a:endParaRPr lang="en-US"/>
        </a:p>
      </dgm:t>
    </dgm:pt>
    <dgm:pt modelId="{8A4691FF-E18F-4588-B087-290C58241AF3}">
      <dgm:prSet/>
      <dgm:spPr/>
      <dgm:t>
        <a:bodyPr/>
        <a:lstStyle/>
        <a:p>
          <a:pPr rtl="0"/>
          <a:r>
            <a:rPr lang="en-IN" b="1" dirty="0" err="1" smtClean="0"/>
            <a:t>Elagolix</a:t>
          </a:r>
          <a:r>
            <a:rPr lang="en-IN" dirty="0" smtClean="0"/>
            <a:t>, a non-peptide, orally-active GnRH antagonist that is still in development, is currently in phase III clinical trials. </a:t>
          </a:r>
          <a:endParaRPr lang="en-IN" dirty="0"/>
        </a:p>
      </dgm:t>
    </dgm:pt>
    <dgm:pt modelId="{0B760BA1-7A3E-4B77-AD1F-9E40A80016B4}" type="parTrans" cxnId="{85E2BDDC-A819-4D5B-B8AB-60E5F09219F4}">
      <dgm:prSet/>
      <dgm:spPr/>
      <dgm:t>
        <a:bodyPr/>
        <a:lstStyle/>
        <a:p>
          <a:endParaRPr lang="en-US"/>
        </a:p>
      </dgm:t>
    </dgm:pt>
    <dgm:pt modelId="{5B6DDD2F-2F5B-4C15-A772-673F3D076DAE}" type="sibTrans" cxnId="{85E2BDDC-A819-4D5B-B8AB-60E5F09219F4}">
      <dgm:prSet/>
      <dgm:spPr/>
      <dgm:t>
        <a:bodyPr/>
        <a:lstStyle/>
        <a:p>
          <a:endParaRPr lang="en-US"/>
        </a:p>
      </dgm:t>
    </dgm:pt>
    <dgm:pt modelId="{E90F2A40-85A2-476A-8346-FAAF0197AC5C}">
      <dgm:prSet/>
      <dgm:spPr/>
      <dgm:t>
        <a:bodyPr/>
        <a:lstStyle/>
        <a:p>
          <a:pPr rtl="0"/>
          <a:r>
            <a:rPr lang="en-IN" smtClean="0"/>
            <a:t>Other non-peptide, orally-active GnRH antagonists that are also in development include relugolix (TAK-385), KLH-2109, and ASP-1707</a:t>
          </a:r>
          <a:endParaRPr lang="en-IN"/>
        </a:p>
      </dgm:t>
    </dgm:pt>
    <dgm:pt modelId="{68EEC910-7F1E-4CFF-B397-C483A2258047}" type="parTrans" cxnId="{CBFD9A11-26F8-4DF3-9A90-3E3552616195}">
      <dgm:prSet/>
      <dgm:spPr/>
      <dgm:t>
        <a:bodyPr/>
        <a:lstStyle/>
        <a:p>
          <a:endParaRPr lang="en-US"/>
        </a:p>
      </dgm:t>
    </dgm:pt>
    <dgm:pt modelId="{14072455-8BEE-43F9-88C3-40491D25CC52}" type="sibTrans" cxnId="{CBFD9A11-26F8-4DF3-9A90-3E3552616195}">
      <dgm:prSet/>
      <dgm:spPr/>
      <dgm:t>
        <a:bodyPr/>
        <a:lstStyle/>
        <a:p>
          <a:endParaRPr lang="en-US"/>
        </a:p>
      </dgm:t>
    </dgm:pt>
    <dgm:pt modelId="{910FF8CC-A42F-4952-9DD6-BC0EB71DAC8F}" type="pres">
      <dgm:prSet presAssocID="{E2CA58F4-BD22-4008-B9BF-EE13D4693254}" presName="linear" presStyleCnt="0">
        <dgm:presLayoutVars>
          <dgm:animLvl val="lvl"/>
          <dgm:resizeHandles val="exact"/>
        </dgm:presLayoutVars>
      </dgm:prSet>
      <dgm:spPr/>
      <dgm:t>
        <a:bodyPr/>
        <a:lstStyle/>
        <a:p>
          <a:endParaRPr lang="en-US"/>
        </a:p>
      </dgm:t>
    </dgm:pt>
    <dgm:pt modelId="{D5C1A49C-1562-4375-AF05-6D2721FE6066}" type="pres">
      <dgm:prSet presAssocID="{8A4691FF-E18F-4588-B087-290C58241AF3}" presName="parentText" presStyleLbl="node1" presStyleIdx="0" presStyleCnt="2">
        <dgm:presLayoutVars>
          <dgm:chMax val="0"/>
          <dgm:bulletEnabled val="1"/>
        </dgm:presLayoutVars>
      </dgm:prSet>
      <dgm:spPr/>
      <dgm:t>
        <a:bodyPr/>
        <a:lstStyle/>
        <a:p>
          <a:endParaRPr lang="en-US"/>
        </a:p>
      </dgm:t>
    </dgm:pt>
    <dgm:pt modelId="{947E5B76-E341-419F-B242-80403B34BB76}" type="pres">
      <dgm:prSet presAssocID="{5B6DDD2F-2F5B-4C15-A772-673F3D076DAE}" presName="spacer" presStyleCnt="0"/>
      <dgm:spPr/>
    </dgm:pt>
    <dgm:pt modelId="{788D1FCD-2E70-42F1-B5B8-411B2C906590}" type="pres">
      <dgm:prSet presAssocID="{E90F2A40-85A2-476A-8346-FAAF0197AC5C}" presName="parentText" presStyleLbl="node1" presStyleIdx="1" presStyleCnt="2">
        <dgm:presLayoutVars>
          <dgm:chMax val="0"/>
          <dgm:bulletEnabled val="1"/>
        </dgm:presLayoutVars>
      </dgm:prSet>
      <dgm:spPr/>
      <dgm:t>
        <a:bodyPr/>
        <a:lstStyle/>
        <a:p>
          <a:endParaRPr lang="en-US"/>
        </a:p>
      </dgm:t>
    </dgm:pt>
  </dgm:ptLst>
  <dgm:cxnLst>
    <dgm:cxn modelId="{85E2BDDC-A819-4D5B-B8AB-60E5F09219F4}" srcId="{E2CA58F4-BD22-4008-B9BF-EE13D4693254}" destId="{8A4691FF-E18F-4588-B087-290C58241AF3}" srcOrd="0" destOrd="0" parTransId="{0B760BA1-7A3E-4B77-AD1F-9E40A80016B4}" sibTransId="{5B6DDD2F-2F5B-4C15-A772-673F3D076DAE}"/>
    <dgm:cxn modelId="{24A9AFD6-36DD-41DB-9828-B8C34E6E2D24}" type="presOf" srcId="{E90F2A40-85A2-476A-8346-FAAF0197AC5C}" destId="{788D1FCD-2E70-42F1-B5B8-411B2C906590}" srcOrd="0" destOrd="0" presId="urn:microsoft.com/office/officeart/2005/8/layout/vList2"/>
    <dgm:cxn modelId="{73CF1244-F3CD-4365-8E37-231FC0476079}" type="presOf" srcId="{E2CA58F4-BD22-4008-B9BF-EE13D4693254}" destId="{910FF8CC-A42F-4952-9DD6-BC0EB71DAC8F}" srcOrd="0" destOrd="0" presId="urn:microsoft.com/office/officeart/2005/8/layout/vList2"/>
    <dgm:cxn modelId="{CBFD9A11-26F8-4DF3-9A90-3E3552616195}" srcId="{E2CA58F4-BD22-4008-B9BF-EE13D4693254}" destId="{E90F2A40-85A2-476A-8346-FAAF0197AC5C}" srcOrd="1" destOrd="0" parTransId="{68EEC910-7F1E-4CFF-B397-C483A2258047}" sibTransId="{14072455-8BEE-43F9-88C3-40491D25CC52}"/>
    <dgm:cxn modelId="{072D8E21-D48A-4C1B-8614-EA1C52C2B511}" type="presOf" srcId="{8A4691FF-E18F-4588-B087-290C58241AF3}" destId="{D5C1A49C-1562-4375-AF05-6D2721FE6066}" srcOrd="0" destOrd="0" presId="urn:microsoft.com/office/officeart/2005/8/layout/vList2"/>
    <dgm:cxn modelId="{3BCA9758-4FA4-4EE8-AE48-149CEC98DB21}" type="presParOf" srcId="{910FF8CC-A42F-4952-9DD6-BC0EB71DAC8F}" destId="{D5C1A49C-1562-4375-AF05-6D2721FE6066}" srcOrd="0" destOrd="0" presId="urn:microsoft.com/office/officeart/2005/8/layout/vList2"/>
    <dgm:cxn modelId="{E498F7CC-6962-4BBE-82C4-7C500AC6DFC4}" type="presParOf" srcId="{910FF8CC-A42F-4952-9DD6-BC0EB71DAC8F}" destId="{947E5B76-E341-419F-B242-80403B34BB76}" srcOrd="1" destOrd="0" presId="urn:microsoft.com/office/officeart/2005/8/layout/vList2"/>
    <dgm:cxn modelId="{E5F97A65-175C-4585-9EDA-252C8FF54D7B}" type="presParOf" srcId="{910FF8CC-A42F-4952-9DD6-BC0EB71DAC8F}" destId="{788D1FCD-2E70-42F1-B5B8-411B2C906590}"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6211A3-53C0-444A-BC31-D0DF8438D2D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A7A6CBA5-092E-4358-B860-786362A890F5}">
      <dgm:prSet/>
      <dgm:spPr/>
      <dgm:t>
        <a:bodyPr/>
        <a:lstStyle/>
        <a:p>
          <a:pPr rtl="0"/>
          <a:r>
            <a:rPr lang="en-IN" smtClean="0"/>
            <a:t>Acetate salt of synthetic human GnRH</a:t>
          </a:r>
          <a:endParaRPr lang="en-IN"/>
        </a:p>
      </dgm:t>
    </dgm:pt>
    <dgm:pt modelId="{1578563B-D2A8-4471-BC54-5BB1CAF4EFA5}" type="parTrans" cxnId="{A5287CB6-36AA-496A-B8E8-C2D170104049}">
      <dgm:prSet/>
      <dgm:spPr/>
      <dgm:t>
        <a:bodyPr/>
        <a:lstStyle/>
        <a:p>
          <a:endParaRPr lang="en-US"/>
        </a:p>
      </dgm:t>
    </dgm:pt>
    <dgm:pt modelId="{BB03C0C3-AA54-4F5D-9D51-59154534A6B1}" type="sibTrans" cxnId="{A5287CB6-36AA-496A-B8E8-C2D170104049}">
      <dgm:prSet/>
      <dgm:spPr/>
      <dgm:t>
        <a:bodyPr/>
        <a:lstStyle/>
        <a:p>
          <a:endParaRPr lang="en-US"/>
        </a:p>
      </dgm:t>
    </dgm:pt>
    <dgm:pt modelId="{0B1443FF-8410-476C-91FD-4D5B1FCD5773}">
      <dgm:prSet/>
      <dgm:spPr/>
      <dgm:t>
        <a:bodyPr/>
        <a:lstStyle/>
        <a:p>
          <a:pPr rtl="0"/>
          <a:r>
            <a:rPr lang="en-IN" smtClean="0"/>
            <a:t>T</a:t>
          </a:r>
          <a:r>
            <a:rPr lang="en-IN" baseline="-25000" smtClean="0"/>
            <a:t>1/2 </a:t>
          </a:r>
          <a:r>
            <a:rPr lang="en-IN" smtClean="0"/>
            <a:t>of intravenous gonadorelin is 4 minutes</a:t>
          </a:r>
          <a:endParaRPr lang="en-IN"/>
        </a:p>
      </dgm:t>
    </dgm:pt>
    <dgm:pt modelId="{0622169C-5D12-4B35-A2DD-9A5EC2F93B51}" type="parTrans" cxnId="{DDBE6244-946C-4931-9F13-4D73E81DAFF1}">
      <dgm:prSet/>
      <dgm:spPr/>
      <dgm:t>
        <a:bodyPr/>
        <a:lstStyle/>
        <a:p>
          <a:endParaRPr lang="en-US"/>
        </a:p>
      </dgm:t>
    </dgm:pt>
    <dgm:pt modelId="{A41A06F1-81A0-4675-8E37-C06FAFFE079E}" type="sibTrans" cxnId="{DDBE6244-946C-4931-9F13-4D73E81DAFF1}">
      <dgm:prSet/>
      <dgm:spPr/>
      <dgm:t>
        <a:bodyPr/>
        <a:lstStyle/>
        <a:p>
          <a:endParaRPr lang="en-US"/>
        </a:p>
      </dgm:t>
    </dgm:pt>
    <dgm:pt modelId="{32722477-9457-401C-A556-9D6ACE98A011}">
      <dgm:prSet/>
      <dgm:spPr/>
      <dgm:t>
        <a:bodyPr/>
        <a:lstStyle/>
        <a:p>
          <a:pPr rtl="0"/>
          <a:r>
            <a:rPr lang="en-IN" smtClean="0"/>
            <a:t>Pulsatile intravenous administration of gonadorelin every 1–4 hours stimulates FSH and LH secretion</a:t>
          </a:r>
          <a:endParaRPr lang="en-IN"/>
        </a:p>
      </dgm:t>
    </dgm:pt>
    <dgm:pt modelId="{547C9475-74B4-4F63-BD70-BEF06F9B98E5}" type="parTrans" cxnId="{471E649D-2621-4A94-8FA8-90ACB9438F97}">
      <dgm:prSet/>
      <dgm:spPr/>
      <dgm:t>
        <a:bodyPr/>
        <a:lstStyle/>
        <a:p>
          <a:endParaRPr lang="en-US"/>
        </a:p>
      </dgm:t>
    </dgm:pt>
    <dgm:pt modelId="{3CBC8B3B-E7E9-4A87-851D-4B71559C859B}" type="sibTrans" cxnId="{471E649D-2621-4A94-8FA8-90ACB9438F97}">
      <dgm:prSet/>
      <dgm:spPr/>
      <dgm:t>
        <a:bodyPr/>
        <a:lstStyle/>
        <a:p>
          <a:endParaRPr lang="en-US"/>
        </a:p>
      </dgm:t>
    </dgm:pt>
    <dgm:pt modelId="{CAADF799-A2C9-406A-98DE-88BA4BC77C63}">
      <dgm:prSet/>
      <dgm:spPr/>
      <dgm:t>
        <a:bodyPr/>
        <a:lstStyle/>
        <a:p>
          <a:pPr rtl="0"/>
          <a:r>
            <a:rPr lang="en-IN" smtClean="0"/>
            <a:t>Preparation with a range of durations of action from several hours (for daily administration) to 1, 4, 6, or 12 months (depot forms)</a:t>
          </a:r>
          <a:endParaRPr lang="en-IN"/>
        </a:p>
      </dgm:t>
    </dgm:pt>
    <dgm:pt modelId="{667B5C58-CFB2-4D8F-B7BC-A1C0C8B06D0E}" type="parTrans" cxnId="{6DA6977E-8064-480F-9335-0789A193428B}">
      <dgm:prSet/>
      <dgm:spPr/>
      <dgm:t>
        <a:bodyPr/>
        <a:lstStyle/>
        <a:p>
          <a:endParaRPr lang="en-US"/>
        </a:p>
      </dgm:t>
    </dgm:pt>
    <dgm:pt modelId="{3974D2C4-5CD6-4996-AEC1-0C14179D9F95}" type="sibTrans" cxnId="{6DA6977E-8064-480F-9335-0789A193428B}">
      <dgm:prSet/>
      <dgm:spPr/>
      <dgm:t>
        <a:bodyPr/>
        <a:lstStyle/>
        <a:p>
          <a:endParaRPr lang="en-US"/>
        </a:p>
      </dgm:t>
    </dgm:pt>
    <dgm:pt modelId="{4E2F7C8D-E3F9-42F9-805C-A24747A86863}" type="pres">
      <dgm:prSet presAssocID="{146211A3-53C0-444A-BC31-D0DF8438D2DC}" presName="linear" presStyleCnt="0">
        <dgm:presLayoutVars>
          <dgm:animLvl val="lvl"/>
          <dgm:resizeHandles val="exact"/>
        </dgm:presLayoutVars>
      </dgm:prSet>
      <dgm:spPr/>
      <dgm:t>
        <a:bodyPr/>
        <a:lstStyle/>
        <a:p>
          <a:endParaRPr lang="en-US"/>
        </a:p>
      </dgm:t>
    </dgm:pt>
    <dgm:pt modelId="{296DA7C7-8B1C-41A0-88BF-6A1C1FEE2E74}" type="pres">
      <dgm:prSet presAssocID="{A7A6CBA5-092E-4358-B860-786362A890F5}" presName="parentText" presStyleLbl="node1" presStyleIdx="0" presStyleCnt="4">
        <dgm:presLayoutVars>
          <dgm:chMax val="0"/>
          <dgm:bulletEnabled val="1"/>
        </dgm:presLayoutVars>
      </dgm:prSet>
      <dgm:spPr/>
      <dgm:t>
        <a:bodyPr/>
        <a:lstStyle/>
        <a:p>
          <a:endParaRPr lang="en-US"/>
        </a:p>
      </dgm:t>
    </dgm:pt>
    <dgm:pt modelId="{A3D76E17-BB95-4114-83E7-FB15224EBC47}" type="pres">
      <dgm:prSet presAssocID="{BB03C0C3-AA54-4F5D-9D51-59154534A6B1}" presName="spacer" presStyleCnt="0"/>
      <dgm:spPr/>
    </dgm:pt>
    <dgm:pt modelId="{824BAD34-04C9-4387-B120-C5AD927B2EB3}" type="pres">
      <dgm:prSet presAssocID="{0B1443FF-8410-476C-91FD-4D5B1FCD5773}" presName="parentText" presStyleLbl="node1" presStyleIdx="1" presStyleCnt="4">
        <dgm:presLayoutVars>
          <dgm:chMax val="0"/>
          <dgm:bulletEnabled val="1"/>
        </dgm:presLayoutVars>
      </dgm:prSet>
      <dgm:spPr/>
      <dgm:t>
        <a:bodyPr/>
        <a:lstStyle/>
        <a:p>
          <a:endParaRPr lang="en-US"/>
        </a:p>
      </dgm:t>
    </dgm:pt>
    <dgm:pt modelId="{58A22AF4-41AC-49DD-A667-36E4C6296926}" type="pres">
      <dgm:prSet presAssocID="{A41A06F1-81A0-4675-8E37-C06FAFFE079E}" presName="spacer" presStyleCnt="0"/>
      <dgm:spPr/>
    </dgm:pt>
    <dgm:pt modelId="{03C1759E-98BE-4C3F-B588-C1E296217C88}" type="pres">
      <dgm:prSet presAssocID="{32722477-9457-401C-A556-9D6ACE98A011}" presName="parentText" presStyleLbl="node1" presStyleIdx="2" presStyleCnt="4">
        <dgm:presLayoutVars>
          <dgm:chMax val="0"/>
          <dgm:bulletEnabled val="1"/>
        </dgm:presLayoutVars>
      </dgm:prSet>
      <dgm:spPr/>
      <dgm:t>
        <a:bodyPr/>
        <a:lstStyle/>
        <a:p>
          <a:endParaRPr lang="en-US"/>
        </a:p>
      </dgm:t>
    </dgm:pt>
    <dgm:pt modelId="{877A1A32-A593-45AA-B9D1-AE4DA33F09ED}" type="pres">
      <dgm:prSet presAssocID="{3CBC8B3B-E7E9-4A87-851D-4B71559C859B}" presName="spacer" presStyleCnt="0"/>
      <dgm:spPr/>
    </dgm:pt>
    <dgm:pt modelId="{A1741E66-14C3-4660-954A-B84781F5AA40}" type="pres">
      <dgm:prSet presAssocID="{CAADF799-A2C9-406A-98DE-88BA4BC77C63}" presName="parentText" presStyleLbl="node1" presStyleIdx="3" presStyleCnt="4">
        <dgm:presLayoutVars>
          <dgm:chMax val="0"/>
          <dgm:bulletEnabled val="1"/>
        </dgm:presLayoutVars>
      </dgm:prSet>
      <dgm:spPr/>
      <dgm:t>
        <a:bodyPr/>
        <a:lstStyle/>
        <a:p>
          <a:endParaRPr lang="en-US"/>
        </a:p>
      </dgm:t>
    </dgm:pt>
  </dgm:ptLst>
  <dgm:cxnLst>
    <dgm:cxn modelId="{471E649D-2621-4A94-8FA8-90ACB9438F97}" srcId="{146211A3-53C0-444A-BC31-D0DF8438D2DC}" destId="{32722477-9457-401C-A556-9D6ACE98A011}" srcOrd="2" destOrd="0" parTransId="{547C9475-74B4-4F63-BD70-BEF06F9B98E5}" sibTransId="{3CBC8B3B-E7E9-4A87-851D-4B71559C859B}"/>
    <dgm:cxn modelId="{A5287CB6-36AA-496A-B8E8-C2D170104049}" srcId="{146211A3-53C0-444A-BC31-D0DF8438D2DC}" destId="{A7A6CBA5-092E-4358-B860-786362A890F5}" srcOrd="0" destOrd="0" parTransId="{1578563B-D2A8-4471-BC54-5BB1CAF4EFA5}" sibTransId="{BB03C0C3-AA54-4F5D-9D51-59154534A6B1}"/>
    <dgm:cxn modelId="{4E21C0B1-780B-46D8-861B-8A2FAE1844B6}" type="presOf" srcId="{146211A3-53C0-444A-BC31-D0DF8438D2DC}" destId="{4E2F7C8D-E3F9-42F9-805C-A24747A86863}" srcOrd="0" destOrd="0" presId="urn:microsoft.com/office/officeart/2005/8/layout/vList2"/>
    <dgm:cxn modelId="{177AE241-9B7D-4AEA-B54E-B787F7E5B4D9}" type="presOf" srcId="{CAADF799-A2C9-406A-98DE-88BA4BC77C63}" destId="{A1741E66-14C3-4660-954A-B84781F5AA40}" srcOrd="0" destOrd="0" presId="urn:microsoft.com/office/officeart/2005/8/layout/vList2"/>
    <dgm:cxn modelId="{8F0462B4-3C37-4200-961B-25264BB4B232}" type="presOf" srcId="{0B1443FF-8410-476C-91FD-4D5B1FCD5773}" destId="{824BAD34-04C9-4387-B120-C5AD927B2EB3}" srcOrd="0" destOrd="0" presId="urn:microsoft.com/office/officeart/2005/8/layout/vList2"/>
    <dgm:cxn modelId="{14075D31-3597-48A4-9786-24A87E6E111F}" type="presOf" srcId="{32722477-9457-401C-A556-9D6ACE98A011}" destId="{03C1759E-98BE-4C3F-B588-C1E296217C88}" srcOrd="0" destOrd="0" presId="urn:microsoft.com/office/officeart/2005/8/layout/vList2"/>
    <dgm:cxn modelId="{6DA6977E-8064-480F-9335-0789A193428B}" srcId="{146211A3-53C0-444A-BC31-D0DF8438D2DC}" destId="{CAADF799-A2C9-406A-98DE-88BA4BC77C63}" srcOrd="3" destOrd="0" parTransId="{667B5C58-CFB2-4D8F-B7BC-A1C0C8B06D0E}" sibTransId="{3974D2C4-5CD6-4996-AEC1-0C14179D9F95}"/>
    <dgm:cxn modelId="{DDBE6244-946C-4931-9F13-4D73E81DAFF1}" srcId="{146211A3-53C0-444A-BC31-D0DF8438D2DC}" destId="{0B1443FF-8410-476C-91FD-4D5B1FCD5773}" srcOrd="1" destOrd="0" parTransId="{0622169C-5D12-4B35-A2DD-9A5EC2F93B51}" sibTransId="{A41A06F1-81A0-4675-8E37-C06FAFFE079E}"/>
    <dgm:cxn modelId="{CC4FDBFF-32C1-4D71-9BAC-F3650D4D7538}" type="presOf" srcId="{A7A6CBA5-092E-4358-B860-786362A890F5}" destId="{296DA7C7-8B1C-41A0-88BF-6A1C1FEE2E74}" srcOrd="0" destOrd="0" presId="urn:microsoft.com/office/officeart/2005/8/layout/vList2"/>
    <dgm:cxn modelId="{1DB41774-21B7-41A0-97D7-7BC5A98C5840}" type="presParOf" srcId="{4E2F7C8D-E3F9-42F9-805C-A24747A86863}" destId="{296DA7C7-8B1C-41A0-88BF-6A1C1FEE2E74}" srcOrd="0" destOrd="0" presId="urn:microsoft.com/office/officeart/2005/8/layout/vList2"/>
    <dgm:cxn modelId="{7FB5CF0A-EA47-4725-8E0A-8E6DBD109F41}" type="presParOf" srcId="{4E2F7C8D-E3F9-42F9-805C-A24747A86863}" destId="{A3D76E17-BB95-4114-83E7-FB15224EBC47}" srcOrd="1" destOrd="0" presId="urn:microsoft.com/office/officeart/2005/8/layout/vList2"/>
    <dgm:cxn modelId="{244739B3-E67B-4EF2-BCA3-F60509258955}" type="presParOf" srcId="{4E2F7C8D-E3F9-42F9-805C-A24747A86863}" destId="{824BAD34-04C9-4387-B120-C5AD927B2EB3}" srcOrd="2" destOrd="0" presId="urn:microsoft.com/office/officeart/2005/8/layout/vList2"/>
    <dgm:cxn modelId="{898D6813-9E82-44D7-8B37-E4775593C2CA}" type="presParOf" srcId="{4E2F7C8D-E3F9-42F9-805C-A24747A86863}" destId="{58A22AF4-41AC-49DD-A667-36E4C6296926}" srcOrd="3" destOrd="0" presId="urn:microsoft.com/office/officeart/2005/8/layout/vList2"/>
    <dgm:cxn modelId="{A347275C-CE44-43B4-9A20-D9501193CB66}" type="presParOf" srcId="{4E2F7C8D-E3F9-42F9-805C-A24747A86863}" destId="{03C1759E-98BE-4C3F-B588-C1E296217C88}" srcOrd="4" destOrd="0" presId="urn:microsoft.com/office/officeart/2005/8/layout/vList2"/>
    <dgm:cxn modelId="{94801D9F-66BF-489E-9325-76D0E46F24E0}" type="presParOf" srcId="{4E2F7C8D-E3F9-42F9-805C-A24747A86863}" destId="{877A1A32-A593-45AA-B9D1-AE4DA33F09ED}" srcOrd="5" destOrd="0" presId="urn:microsoft.com/office/officeart/2005/8/layout/vList2"/>
    <dgm:cxn modelId="{21972B89-C431-4F95-BD20-83ECBF9DEE1C}" type="presParOf" srcId="{4E2F7C8D-E3F9-42F9-805C-A24747A86863}" destId="{A1741E66-14C3-4660-954A-B84781F5AA4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A2CA675-BB58-4D32-82C9-17FAF9CD14CF}" type="doc">
      <dgm:prSet loTypeId="urn:microsoft.com/office/officeart/2008/layout/VerticalCurvedList" loCatId="list" qsTypeId="urn:microsoft.com/office/officeart/2005/8/quickstyle/simple1" qsCatId="simple" csTypeId="urn:microsoft.com/office/officeart/2005/8/colors/colorful1" csCatId="colorful" phldr="1"/>
      <dgm:spPr/>
      <dgm:t>
        <a:bodyPr/>
        <a:lstStyle/>
        <a:p>
          <a:endParaRPr lang="en-US"/>
        </a:p>
      </dgm:t>
    </dgm:pt>
    <dgm:pt modelId="{3AABA508-53FC-4202-9F08-431602090D3D}">
      <dgm:prSet phldrT="[Text]"/>
      <dgm:spPr/>
      <dgm:t>
        <a:bodyPr/>
        <a:lstStyle/>
        <a:p>
          <a:r>
            <a:rPr lang="en-US" dirty="0" smtClean="0"/>
            <a:t>Leuprorelin</a:t>
          </a:r>
          <a:endParaRPr lang="en-US" dirty="0"/>
        </a:p>
      </dgm:t>
    </dgm:pt>
    <dgm:pt modelId="{FA255F86-B8FC-4C1C-9B5A-12866BC69D57}" type="parTrans" cxnId="{20B67652-7C17-40E2-91CC-908BA4A3333D}">
      <dgm:prSet/>
      <dgm:spPr/>
      <dgm:t>
        <a:bodyPr/>
        <a:lstStyle/>
        <a:p>
          <a:endParaRPr lang="en-US"/>
        </a:p>
      </dgm:t>
    </dgm:pt>
    <dgm:pt modelId="{A2E99FB0-99B6-443B-B1CA-48097AB3D8B7}" type="sibTrans" cxnId="{20B67652-7C17-40E2-91CC-908BA4A3333D}">
      <dgm:prSet/>
      <dgm:spPr/>
      <dgm:t>
        <a:bodyPr/>
        <a:lstStyle/>
        <a:p>
          <a:endParaRPr lang="en-US"/>
        </a:p>
      </dgm:t>
    </dgm:pt>
    <dgm:pt modelId="{D389CF49-A8FC-490E-8D63-13F3139535CA}">
      <dgm:prSet phldrT="[Text]"/>
      <dgm:spPr/>
      <dgm:t>
        <a:bodyPr/>
        <a:lstStyle/>
        <a:p>
          <a:r>
            <a:rPr lang="en-US" dirty="0" smtClean="0"/>
            <a:t>Buserelin</a:t>
          </a:r>
          <a:endParaRPr lang="en-US" dirty="0"/>
        </a:p>
      </dgm:t>
    </dgm:pt>
    <dgm:pt modelId="{1302B830-9C57-49DC-9981-366E7EE346F8}" type="parTrans" cxnId="{71245752-1745-4F45-B918-E765B5421376}">
      <dgm:prSet/>
      <dgm:spPr/>
      <dgm:t>
        <a:bodyPr/>
        <a:lstStyle/>
        <a:p>
          <a:endParaRPr lang="en-US"/>
        </a:p>
      </dgm:t>
    </dgm:pt>
    <dgm:pt modelId="{0124B5AD-A7A3-48B0-9BF3-A177C7093C0F}" type="sibTrans" cxnId="{71245752-1745-4F45-B918-E765B5421376}">
      <dgm:prSet/>
      <dgm:spPr/>
      <dgm:t>
        <a:bodyPr/>
        <a:lstStyle/>
        <a:p>
          <a:endParaRPr lang="en-US"/>
        </a:p>
      </dgm:t>
    </dgm:pt>
    <dgm:pt modelId="{748895FA-FB24-43A5-9FE8-679F0614DD7F}">
      <dgm:prSet phldrT="[Text]"/>
      <dgm:spPr/>
      <dgm:t>
        <a:bodyPr/>
        <a:lstStyle/>
        <a:p>
          <a:r>
            <a:rPr lang="en-US" dirty="0" smtClean="0"/>
            <a:t>Nafarelin</a:t>
          </a:r>
          <a:endParaRPr lang="en-US" dirty="0"/>
        </a:p>
      </dgm:t>
    </dgm:pt>
    <dgm:pt modelId="{915346BD-659F-4301-952A-78AEB037F862}" type="parTrans" cxnId="{D4C9DC5A-3DF6-4393-9620-95C922B35070}">
      <dgm:prSet/>
      <dgm:spPr/>
      <dgm:t>
        <a:bodyPr/>
        <a:lstStyle/>
        <a:p>
          <a:endParaRPr lang="en-US"/>
        </a:p>
      </dgm:t>
    </dgm:pt>
    <dgm:pt modelId="{9503F6D8-79A2-4141-8E80-189030DA5A6C}" type="sibTrans" cxnId="{D4C9DC5A-3DF6-4393-9620-95C922B35070}">
      <dgm:prSet/>
      <dgm:spPr/>
      <dgm:t>
        <a:bodyPr/>
        <a:lstStyle/>
        <a:p>
          <a:endParaRPr lang="en-US"/>
        </a:p>
      </dgm:t>
    </dgm:pt>
    <dgm:pt modelId="{50362FF7-4E03-49DB-B34F-79B535D49293}">
      <dgm:prSet phldrT="[Text]"/>
      <dgm:spPr/>
      <dgm:t>
        <a:bodyPr/>
        <a:lstStyle/>
        <a:p>
          <a:r>
            <a:rPr lang="en-US" u="sng" dirty="0" smtClean="0"/>
            <a:t>Histrelin</a:t>
          </a:r>
          <a:endParaRPr lang="en-US" u="sng" dirty="0"/>
        </a:p>
      </dgm:t>
    </dgm:pt>
    <dgm:pt modelId="{4234D1FE-E781-4667-8E57-719DF8484764}" type="parTrans" cxnId="{ECBEC682-6E67-4782-AFB8-E8022F0E415A}">
      <dgm:prSet/>
      <dgm:spPr/>
      <dgm:t>
        <a:bodyPr/>
        <a:lstStyle/>
        <a:p>
          <a:endParaRPr lang="en-US"/>
        </a:p>
      </dgm:t>
    </dgm:pt>
    <dgm:pt modelId="{9D9DD31C-62B3-4A9A-8517-2880F30EDB80}" type="sibTrans" cxnId="{ECBEC682-6E67-4782-AFB8-E8022F0E415A}">
      <dgm:prSet/>
      <dgm:spPr/>
      <dgm:t>
        <a:bodyPr/>
        <a:lstStyle/>
        <a:p>
          <a:endParaRPr lang="en-US"/>
        </a:p>
      </dgm:t>
    </dgm:pt>
    <dgm:pt modelId="{A0955A0E-E53E-454C-9053-EC2C976F4B66}">
      <dgm:prSet phldrT="[Text]"/>
      <dgm:spPr/>
      <dgm:t>
        <a:bodyPr/>
        <a:lstStyle/>
        <a:p>
          <a:r>
            <a:rPr lang="en-US" dirty="0" smtClean="0"/>
            <a:t>Goserelin</a:t>
          </a:r>
          <a:endParaRPr lang="en-US" dirty="0"/>
        </a:p>
      </dgm:t>
    </dgm:pt>
    <dgm:pt modelId="{241B42E9-7D94-4B3C-A83A-637144BA9CF4}" type="parTrans" cxnId="{36083461-3ECE-4060-9361-37C7098A8691}">
      <dgm:prSet/>
      <dgm:spPr/>
      <dgm:t>
        <a:bodyPr/>
        <a:lstStyle/>
        <a:p>
          <a:endParaRPr lang="en-US"/>
        </a:p>
      </dgm:t>
    </dgm:pt>
    <dgm:pt modelId="{48370BC2-BC2C-4AC1-A5D2-98B930B17F3D}" type="sibTrans" cxnId="{36083461-3ECE-4060-9361-37C7098A8691}">
      <dgm:prSet/>
      <dgm:spPr/>
      <dgm:t>
        <a:bodyPr/>
        <a:lstStyle/>
        <a:p>
          <a:endParaRPr lang="en-US"/>
        </a:p>
      </dgm:t>
    </dgm:pt>
    <dgm:pt modelId="{757F9001-8BDD-4824-A031-4FD04B0B1F7F}">
      <dgm:prSet phldrT="[Text]"/>
      <dgm:spPr/>
      <dgm:t>
        <a:bodyPr/>
        <a:lstStyle/>
        <a:p>
          <a:r>
            <a:rPr lang="en-IN" b="1" i="0" u="none" dirty="0" smtClean="0"/>
            <a:t>Triptorelin</a:t>
          </a:r>
          <a:endParaRPr lang="en-US" dirty="0"/>
        </a:p>
      </dgm:t>
    </dgm:pt>
    <dgm:pt modelId="{0060914A-BAB6-4B47-9F9B-4DF98028DBB6}" type="parTrans" cxnId="{B81E9D72-8772-4508-8622-3EF7245E68B9}">
      <dgm:prSet/>
      <dgm:spPr/>
      <dgm:t>
        <a:bodyPr/>
        <a:lstStyle/>
        <a:p>
          <a:endParaRPr lang="en-US"/>
        </a:p>
      </dgm:t>
    </dgm:pt>
    <dgm:pt modelId="{A8402A1B-E7DE-44E3-BE96-C1F9648E08BA}" type="sibTrans" cxnId="{B81E9D72-8772-4508-8622-3EF7245E68B9}">
      <dgm:prSet/>
      <dgm:spPr/>
      <dgm:t>
        <a:bodyPr/>
        <a:lstStyle/>
        <a:p>
          <a:endParaRPr lang="en-US"/>
        </a:p>
      </dgm:t>
    </dgm:pt>
    <dgm:pt modelId="{2FF8E350-49CB-4614-9E76-E624875F497A}" type="pres">
      <dgm:prSet presAssocID="{9A2CA675-BB58-4D32-82C9-17FAF9CD14CF}" presName="Name0" presStyleCnt="0">
        <dgm:presLayoutVars>
          <dgm:chMax val="7"/>
          <dgm:chPref val="7"/>
          <dgm:dir/>
        </dgm:presLayoutVars>
      </dgm:prSet>
      <dgm:spPr/>
      <dgm:t>
        <a:bodyPr/>
        <a:lstStyle/>
        <a:p>
          <a:endParaRPr lang="en-US"/>
        </a:p>
      </dgm:t>
    </dgm:pt>
    <dgm:pt modelId="{CE113C21-CB5D-46B1-AD24-37865BE9FAEB}" type="pres">
      <dgm:prSet presAssocID="{9A2CA675-BB58-4D32-82C9-17FAF9CD14CF}" presName="Name1" presStyleCnt="0"/>
      <dgm:spPr/>
    </dgm:pt>
    <dgm:pt modelId="{7077552F-DE71-4217-AFFA-99A8E04823D6}" type="pres">
      <dgm:prSet presAssocID="{9A2CA675-BB58-4D32-82C9-17FAF9CD14CF}" presName="cycle" presStyleCnt="0"/>
      <dgm:spPr/>
    </dgm:pt>
    <dgm:pt modelId="{FB4349FA-EB94-4D6F-AB09-EB429E5BDE71}" type="pres">
      <dgm:prSet presAssocID="{9A2CA675-BB58-4D32-82C9-17FAF9CD14CF}" presName="srcNode" presStyleLbl="node1" presStyleIdx="0" presStyleCnt="6"/>
      <dgm:spPr/>
    </dgm:pt>
    <dgm:pt modelId="{4D7DC2AC-FBB6-43DA-AF92-2A4C2DF28F1B}" type="pres">
      <dgm:prSet presAssocID="{9A2CA675-BB58-4D32-82C9-17FAF9CD14CF}" presName="conn" presStyleLbl="parChTrans1D2" presStyleIdx="0" presStyleCnt="1"/>
      <dgm:spPr/>
      <dgm:t>
        <a:bodyPr/>
        <a:lstStyle/>
        <a:p>
          <a:endParaRPr lang="en-US"/>
        </a:p>
      </dgm:t>
    </dgm:pt>
    <dgm:pt modelId="{FAA96A83-8A05-4E2D-93C0-E1A63377C8FB}" type="pres">
      <dgm:prSet presAssocID="{9A2CA675-BB58-4D32-82C9-17FAF9CD14CF}" presName="extraNode" presStyleLbl="node1" presStyleIdx="0" presStyleCnt="6"/>
      <dgm:spPr/>
    </dgm:pt>
    <dgm:pt modelId="{A6D3FE8E-9A72-47BA-9FE1-D740D5CCD268}" type="pres">
      <dgm:prSet presAssocID="{9A2CA675-BB58-4D32-82C9-17FAF9CD14CF}" presName="dstNode" presStyleLbl="node1" presStyleIdx="0" presStyleCnt="6"/>
      <dgm:spPr/>
    </dgm:pt>
    <dgm:pt modelId="{9DB262B3-9A7B-489B-8187-C15B74760D1A}" type="pres">
      <dgm:prSet presAssocID="{3AABA508-53FC-4202-9F08-431602090D3D}" presName="text_1" presStyleLbl="node1" presStyleIdx="0" presStyleCnt="6">
        <dgm:presLayoutVars>
          <dgm:bulletEnabled val="1"/>
        </dgm:presLayoutVars>
      </dgm:prSet>
      <dgm:spPr/>
      <dgm:t>
        <a:bodyPr/>
        <a:lstStyle/>
        <a:p>
          <a:endParaRPr lang="en-US"/>
        </a:p>
      </dgm:t>
    </dgm:pt>
    <dgm:pt modelId="{A8F5CB3D-6B4D-4A1C-BB2B-C3FA41B9DD2C}" type="pres">
      <dgm:prSet presAssocID="{3AABA508-53FC-4202-9F08-431602090D3D}" presName="accent_1" presStyleCnt="0"/>
      <dgm:spPr/>
    </dgm:pt>
    <dgm:pt modelId="{3C4E63C0-8E34-4C9C-AEB9-DE481915B4F1}" type="pres">
      <dgm:prSet presAssocID="{3AABA508-53FC-4202-9F08-431602090D3D}" presName="accentRepeatNode" presStyleLbl="solidFgAcc1" presStyleIdx="0" presStyleCnt="6"/>
      <dgm:spPr/>
    </dgm:pt>
    <dgm:pt modelId="{3EEA9277-C79E-407F-8E13-1EBFFF6E9E32}" type="pres">
      <dgm:prSet presAssocID="{D389CF49-A8FC-490E-8D63-13F3139535CA}" presName="text_2" presStyleLbl="node1" presStyleIdx="1" presStyleCnt="6">
        <dgm:presLayoutVars>
          <dgm:bulletEnabled val="1"/>
        </dgm:presLayoutVars>
      </dgm:prSet>
      <dgm:spPr/>
      <dgm:t>
        <a:bodyPr/>
        <a:lstStyle/>
        <a:p>
          <a:endParaRPr lang="en-US"/>
        </a:p>
      </dgm:t>
    </dgm:pt>
    <dgm:pt modelId="{C807A320-725C-458D-B84C-B601B251F81C}" type="pres">
      <dgm:prSet presAssocID="{D389CF49-A8FC-490E-8D63-13F3139535CA}" presName="accent_2" presStyleCnt="0"/>
      <dgm:spPr/>
    </dgm:pt>
    <dgm:pt modelId="{3C52B4B3-D2DC-4BF9-8B6F-5D9B109E1E4A}" type="pres">
      <dgm:prSet presAssocID="{D389CF49-A8FC-490E-8D63-13F3139535CA}" presName="accentRepeatNode" presStyleLbl="solidFgAcc1" presStyleIdx="1" presStyleCnt="6"/>
      <dgm:spPr/>
    </dgm:pt>
    <dgm:pt modelId="{010ADA50-9746-4329-977C-7F293BA97B75}" type="pres">
      <dgm:prSet presAssocID="{748895FA-FB24-43A5-9FE8-679F0614DD7F}" presName="text_3" presStyleLbl="node1" presStyleIdx="2" presStyleCnt="6">
        <dgm:presLayoutVars>
          <dgm:bulletEnabled val="1"/>
        </dgm:presLayoutVars>
      </dgm:prSet>
      <dgm:spPr/>
      <dgm:t>
        <a:bodyPr/>
        <a:lstStyle/>
        <a:p>
          <a:endParaRPr lang="en-US"/>
        </a:p>
      </dgm:t>
    </dgm:pt>
    <dgm:pt modelId="{4CE29F4A-27A2-4CA9-8267-9BE4B0A6E096}" type="pres">
      <dgm:prSet presAssocID="{748895FA-FB24-43A5-9FE8-679F0614DD7F}" presName="accent_3" presStyleCnt="0"/>
      <dgm:spPr/>
    </dgm:pt>
    <dgm:pt modelId="{D1BBF292-AE7C-4AA1-9BD6-CCD978180335}" type="pres">
      <dgm:prSet presAssocID="{748895FA-FB24-43A5-9FE8-679F0614DD7F}" presName="accentRepeatNode" presStyleLbl="solidFgAcc1" presStyleIdx="2" presStyleCnt="6"/>
      <dgm:spPr/>
    </dgm:pt>
    <dgm:pt modelId="{DA8987BF-55FC-4325-BE83-54414D69F612}" type="pres">
      <dgm:prSet presAssocID="{50362FF7-4E03-49DB-B34F-79B535D49293}" presName="text_4" presStyleLbl="node1" presStyleIdx="3" presStyleCnt="6">
        <dgm:presLayoutVars>
          <dgm:bulletEnabled val="1"/>
        </dgm:presLayoutVars>
      </dgm:prSet>
      <dgm:spPr/>
      <dgm:t>
        <a:bodyPr/>
        <a:lstStyle/>
        <a:p>
          <a:endParaRPr lang="en-US"/>
        </a:p>
      </dgm:t>
    </dgm:pt>
    <dgm:pt modelId="{6C7E3F18-0F62-4C6B-A921-919D293B433F}" type="pres">
      <dgm:prSet presAssocID="{50362FF7-4E03-49DB-B34F-79B535D49293}" presName="accent_4" presStyleCnt="0"/>
      <dgm:spPr/>
    </dgm:pt>
    <dgm:pt modelId="{F1718BF4-44EB-4A21-A1B9-4494B8B727F6}" type="pres">
      <dgm:prSet presAssocID="{50362FF7-4E03-49DB-B34F-79B535D49293}" presName="accentRepeatNode" presStyleLbl="solidFgAcc1" presStyleIdx="3" presStyleCnt="6"/>
      <dgm:spPr/>
    </dgm:pt>
    <dgm:pt modelId="{2059E407-D8E0-4842-B0D4-8F74C84DBC09}" type="pres">
      <dgm:prSet presAssocID="{A0955A0E-E53E-454C-9053-EC2C976F4B66}" presName="text_5" presStyleLbl="node1" presStyleIdx="4" presStyleCnt="6">
        <dgm:presLayoutVars>
          <dgm:bulletEnabled val="1"/>
        </dgm:presLayoutVars>
      </dgm:prSet>
      <dgm:spPr/>
      <dgm:t>
        <a:bodyPr/>
        <a:lstStyle/>
        <a:p>
          <a:endParaRPr lang="en-US"/>
        </a:p>
      </dgm:t>
    </dgm:pt>
    <dgm:pt modelId="{F5928448-BCDA-467F-A272-5DC3342025EF}" type="pres">
      <dgm:prSet presAssocID="{A0955A0E-E53E-454C-9053-EC2C976F4B66}" presName="accent_5" presStyleCnt="0"/>
      <dgm:spPr/>
    </dgm:pt>
    <dgm:pt modelId="{AB5F9A8B-F648-48E2-9F03-B2FB721B1895}" type="pres">
      <dgm:prSet presAssocID="{A0955A0E-E53E-454C-9053-EC2C976F4B66}" presName="accentRepeatNode" presStyleLbl="solidFgAcc1" presStyleIdx="4" presStyleCnt="6"/>
      <dgm:spPr/>
    </dgm:pt>
    <dgm:pt modelId="{4811C27C-D73D-4E7F-BB9D-57362BCD95CE}" type="pres">
      <dgm:prSet presAssocID="{757F9001-8BDD-4824-A031-4FD04B0B1F7F}" presName="text_6" presStyleLbl="node1" presStyleIdx="5" presStyleCnt="6">
        <dgm:presLayoutVars>
          <dgm:bulletEnabled val="1"/>
        </dgm:presLayoutVars>
      </dgm:prSet>
      <dgm:spPr/>
      <dgm:t>
        <a:bodyPr/>
        <a:lstStyle/>
        <a:p>
          <a:endParaRPr lang="en-US"/>
        </a:p>
      </dgm:t>
    </dgm:pt>
    <dgm:pt modelId="{BA33DCB4-4130-46D3-98EA-7B0A194E0590}" type="pres">
      <dgm:prSet presAssocID="{757F9001-8BDD-4824-A031-4FD04B0B1F7F}" presName="accent_6" presStyleCnt="0"/>
      <dgm:spPr/>
    </dgm:pt>
    <dgm:pt modelId="{44A0811B-CD14-4B2C-9A49-74439CFD876C}" type="pres">
      <dgm:prSet presAssocID="{757F9001-8BDD-4824-A031-4FD04B0B1F7F}" presName="accentRepeatNode" presStyleLbl="solidFgAcc1" presStyleIdx="5" presStyleCnt="6"/>
      <dgm:spPr/>
    </dgm:pt>
  </dgm:ptLst>
  <dgm:cxnLst>
    <dgm:cxn modelId="{FE06129C-8198-4065-970B-484F4793C158}" type="presOf" srcId="{3AABA508-53FC-4202-9F08-431602090D3D}" destId="{9DB262B3-9A7B-489B-8187-C15B74760D1A}" srcOrd="0" destOrd="0" presId="urn:microsoft.com/office/officeart/2008/layout/VerticalCurvedList"/>
    <dgm:cxn modelId="{189956E6-ABCF-47E1-9999-047828290324}" type="presOf" srcId="{D389CF49-A8FC-490E-8D63-13F3139535CA}" destId="{3EEA9277-C79E-407F-8E13-1EBFFF6E9E32}" srcOrd="0" destOrd="0" presId="urn:microsoft.com/office/officeart/2008/layout/VerticalCurvedList"/>
    <dgm:cxn modelId="{D4C9DC5A-3DF6-4393-9620-95C922B35070}" srcId="{9A2CA675-BB58-4D32-82C9-17FAF9CD14CF}" destId="{748895FA-FB24-43A5-9FE8-679F0614DD7F}" srcOrd="2" destOrd="0" parTransId="{915346BD-659F-4301-952A-78AEB037F862}" sibTransId="{9503F6D8-79A2-4141-8E80-189030DA5A6C}"/>
    <dgm:cxn modelId="{ED6690C0-C59C-4918-82B7-F08BBDCD364C}" type="presOf" srcId="{50362FF7-4E03-49DB-B34F-79B535D49293}" destId="{DA8987BF-55FC-4325-BE83-54414D69F612}" srcOrd="0" destOrd="0" presId="urn:microsoft.com/office/officeart/2008/layout/VerticalCurvedList"/>
    <dgm:cxn modelId="{71245752-1745-4F45-B918-E765B5421376}" srcId="{9A2CA675-BB58-4D32-82C9-17FAF9CD14CF}" destId="{D389CF49-A8FC-490E-8D63-13F3139535CA}" srcOrd="1" destOrd="0" parTransId="{1302B830-9C57-49DC-9981-366E7EE346F8}" sibTransId="{0124B5AD-A7A3-48B0-9BF3-A177C7093C0F}"/>
    <dgm:cxn modelId="{A87D7BCC-89EC-4C15-8D3B-F14FFEF8385B}" type="presOf" srcId="{A0955A0E-E53E-454C-9053-EC2C976F4B66}" destId="{2059E407-D8E0-4842-B0D4-8F74C84DBC09}" srcOrd="0" destOrd="0" presId="urn:microsoft.com/office/officeart/2008/layout/VerticalCurvedList"/>
    <dgm:cxn modelId="{20B67652-7C17-40E2-91CC-908BA4A3333D}" srcId="{9A2CA675-BB58-4D32-82C9-17FAF9CD14CF}" destId="{3AABA508-53FC-4202-9F08-431602090D3D}" srcOrd="0" destOrd="0" parTransId="{FA255F86-B8FC-4C1C-9B5A-12866BC69D57}" sibTransId="{A2E99FB0-99B6-443B-B1CA-48097AB3D8B7}"/>
    <dgm:cxn modelId="{C3CC81A1-CB70-4F6D-8AF9-A918B64D2BF9}" type="presOf" srcId="{748895FA-FB24-43A5-9FE8-679F0614DD7F}" destId="{010ADA50-9746-4329-977C-7F293BA97B75}" srcOrd="0" destOrd="0" presId="urn:microsoft.com/office/officeart/2008/layout/VerticalCurvedList"/>
    <dgm:cxn modelId="{36083461-3ECE-4060-9361-37C7098A8691}" srcId="{9A2CA675-BB58-4D32-82C9-17FAF9CD14CF}" destId="{A0955A0E-E53E-454C-9053-EC2C976F4B66}" srcOrd="4" destOrd="0" parTransId="{241B42E9-7D94-4B3C-A83A-637144BA9CF4}" sibTransId="{48370BC2-BC2C-4AC1-A5D2-98B930B17F3D}"/>
    <dgm:cxn modelId="{ECBEC682-6E67-4782-AFB8-E8022F0E415A}" srcId="{9A2CA675-BB58-4D32-82C9-17FAF9CD14CF}" destId="{50362FF7-4E03-49DB-B34F-79B535D49293}" srcOrd="3" destOrd="0" parTransId="{4234D1FE-E781-4667-8E57-719DF8484764}" sibTransId="{9D9DD31C-62B3-4A9A-8517-2880F30EDB80}"/>
    <dgm:cxn modelId="{597854B2-7DDE-4FD3-8691-E07EBC9A1D4D}" type="presOf" srcId="{9A2CA675-BB58-4D32-82C9-17FAF9CD14CF}" destId="{2FF8E350-49CB-4614-9E76-E624875F497A}" srcOrd="0" destOrd="0" presId="urn:microsoft.com/office/officeart/2008/layout/VerticalCurvedList"/>
    <dgm:cxn modelId="{DEB18D8D-1E93-4FBF-B475-9366ADFCEEC9}" type="presOf" srcId="{A2E99FB0-99B6-443B-B1CA-48097AB3D8B7}" destId="{4D7DC2AC-FBB6-43DA-AF92-2A4C2DF28F1B}" srcOrd="0" destOrd="0" presId="urn:microsoft.com/office/officeart/2008/layout/VerticalCurvedList"/>
    <dgm:cxn modelId="{458B154D-CE6C-42D7-845B-4FCAEA7690E5}" type="presOf" srcId="{757F9001-8BDD-4824-A031-4FD04B0B1F7F}" destId="{4811C27C-D73D-4E7F-BB9D-57362BCD95CE}" srcOrd="0" destOrd="0" presId="urn:microsoft.com/office/officeart/2008/layout/VerticalCurvedList"/>
    <dgm:cxn modelId="{B81E9D72-8772-4508-8622-3EF7245E68B9}" srcId="{9A2CA675-BB58-4D32-82C9-17FAF9CD14CF}" destId="{757F9001-8BDD-4824-A031-4FD04B0B1F7F}" srcOrd="5" destOrd="0" parTransId="{0060914A-BAB6-4B47-9F9B-4DF98028DBB6}" sibTransId="{A8402A1B-E7DE-44E3-BE96-C1F9648E08BA}"/>
    <dgm:cxn modelId="{02A46224-7DF4-43D1-860C-3515BC29CD12}" type="presParOf" srcId="{2FF8E350-49CB-4614-9E76-E624875F497A}" destId="{CE113C21-CB5D-46B1-AD24-37865BE9FAEB}" srcOrd="0" destOrd="0" presId="urn:microsoft.com/office/officeart/2008/layout/VerticalCurvedList"/>
    <dgm:cxn modelId="{308CE3C8-7108-4DD1-B2EB-2BC008D1077A}" type="presParOf" srcId="{CE113C21-CB5D-46B1-AD24-37865BE9FAEB}" destId="{7077552F-DE71-4217-AFFA-99A8E04823D6}" srcOrd="0" destOrd="0" presId="urn:microsoft.com/office/officeart/2008/layout/VerticalCurvedList"/>
    <dgm:cxn modelId="{1E45F985-99EF-4DA0-B1EE-E91C03C8E10D}" type="presParOf" srcId="{7077552F-DE71-4217-AFFA-99A8E04823D6}" destId="{FB4349FA-EB94-4D6F-AB09-EB429E5BDE71}" srcOrd="0" destOrd="0" presId="urn:microsoft.com/office/officeart/2008/layout/VerticalCurvedList"/>
    <dgm:cxn modelId="{A78B8833-6046-4286-A1F5-424AE5581DC5}" type="presParOf" srcId="{7077552F-DE71-4217-AFFA-99A8E04823D6}" destId="{4D7DC2AC-FBB6-43DA-AF92-2A4C2DF28F1B}" srcOrd="1" destOrd="0" presId="urn:microsoft.com/office/officeart/2008/layout/VerticalCurvedList"/>
    <dgm:cxn modelId="{A4F3F212-0FD1-4EF9-8A07-0AA0682E23C6}" type="presParOf" srcId="{7077552F-DE71-4217-AFFA-99A8E04823D6}" destId="{FAA96A83-8A05-4E2D-93C0-E1A63377C8FB}" srcOrd="2" destOrd="0" presId="urn:microsoft.com/office/officeart/2008/layout/VerticalCurvedList"/>
    <dgm:cxn modelId="{25762B31-F4BD-4F3E-8333-8298166BED43}" type="presParOf" srcId="{7077552F-DE71-4217-AFFA-99A8E04823D6}" destId="{A6D3FE8E-9A72-47BA-9FE1-D740D5CCD268}" srcOrd="3" destOrd="0" presId="urn:microsoft.com/office/officeart/2008/layout/VerticalCurvedList"/>
    <dgm:cxn modelId="{98253338-8755-490B-BCC0-81D06EB68227}" type="presParOf" srcId="{CE113C21-CB5D-46B1-AD24-37865BE9FAEB}" destId="{9DB262B3-9A7B-489B-8187-C15B74760D1A}" srcOrd="1" destOrd="0" presId="urn:microsoft.com/office/officeart/2008/layout/VerticalCurvedList"/>
    <dgm:cxn modelId="{D98F6E7B-3ED5-487F-9201-248950CEE5DA}" type="presParOf" srcId="{CE113C21-CB5D-46B1-AD24-37865BE9FAEB}" destId="{A8F5CB3D-6B4D-4A1C-BB2B-C3FA41B9DD2C}" srcOrd="2" destOrd="0" presId="urn:microsoft.com/office/officeart/2008/layout/VerticalCurvedList"/>
    <dgm:cxn modelId="{FD8E6FD5-50B8-413C-A12D-75B000BF888E}" type="presParOf" srcId="{A8F5CB3D-6B4D-4A1C-BB2B-C3FA41B9DD2C}" destId="{3C4E63C0-8E34-4C9C-AEB9-DE481915B4F1}" srcOrd="0" destOrd="0" presId="urn:microsoft.com/office/officeart/2008/layout/VerticalCurvedList"/>
    <dgm:cxn modelId="{8BC9F7CC-B55C-4516-8A5D-778E9145AE1D}" type="presParOf" srcId="{CE113C21-CB5D-46B1-AD24-37865BE9FAEB}" destId="{3EEA9277-C79E-407F-8E13-1EBFFF6E9E32}" srcOrd="3" destOrd="0" presId="urn:microsoft.com/office/officeart/2008/layout/VerticalCurvedList"/>
    <dgm:cxn modelId="{817334B2-2AA5-4FAD-A7AF-EA3805218092}" type="presParOf" srcId="{CE113C21-CB5D-46B1-AD24-37865BE9FAEB}" destId="{C807A320-725C-458D-B84C-B601B251F81C}" srcOrd="4" destOrd="0" presId="urn:microsoft.com/office/officeart/2008/layout/VerticalCurvedList"/>
    <dgm:cxn modelId="{79BA14BA-6B28-4C5E-BC56-F0FD8885AED1}" type="presParOf" srcId="{C807A320-725C-458D-B84C-B601B251F81C}" destId="{3C52B4B3-D2DC-4BF9-8B6F-5D9B109E1E4A}" srcOrd="0" destOrd="0" presId="urn:microsoft.com/office/officeart/2008/layout/VerticalCurvedList"/>
    <dgm:cxn modelId="{B66522E7-A296-4D8B-94B4-0A519E3DA0C2}" type="presParOf" srcId="{CE113C21-CB5D-46B1-AD24-37865BE9FAEB}" destId="{010ADA50-9746-4329-977C-7F293BA97B75}" srcOrd="5" destOrd="0" presId="urn:microsoft.com/office/officeart/2008/layout/VerticalCurvedList"/>
    <dgm:cxn modelId="{FD0891FD-B90D-468F-A5B6-5062D898A677}" type="presParOf" srcId="{CE113C21-CB5D-46B1-AD24-37865BE9FAEB}" destId="{4CE29F4A-27A2-4CA9-8267-9BE4B0A6E096}" srcOrd="6" destOrd="0" presId="urn:microsoft.com/office/officeart/2008/layout/VerticalCurvedList"/>
    <dgm:cxn modelId="{AAADFE8E-1517-4F76-960D-9C8358F094CC}" type="presParOf" srcId="{4CE29F4A-27A2-4CA9-8267-9BE4B0A6E096}" destId="{D1BBF292-AE7C-4AA1-9BD6-CCD978180335}" srcOrd="0" destOrd="0" presId="urn:microsoft.com/office/officeart/2008/layout/VerticalCurvedList"/>
    <dgm:cxn modelId="{7117F0A4-9BE1-4951-95F0-A046BBC112ED}" type="presParOf" srcId="{CE113C21-CB5D-46B1-AD24-37865BE9FAEB}" destId="{DA8987BF-55FC-4325-BE83-54414D69F612}" srcOrd="7" destOrd="0" presId="urn:microsoft.com/office/officeart/2008/layout/VerticalCurvedList"/>
    <dgm:cxn modelId="{3FDB5098-B4B1-4A11-8857-84EBA76589B3}" type="presParOf" srcId="{CE113C21-CB5D-46B1-AD24-37865BE9FAEB}" destId="{6C7E3F18-0F62-4C6B-A921-919D293B433F}" srcOrd="8" destOrd="0" presId="urn:microsoft.com/office/officeart/2008/layout/VerticalCurvedList"/>
    <dgm:cxn modelId="{4E99AA7D-6CCC-4708-AE1D-865E36AED994}" type="presParOf" srcId="{6C7E3F18-0F62-4C6B-A921-919D293B433F}" destId="{F1718BF4-44EB-4A21-A1B9-4494B8B727F6}" srcOrd="0" destOrd="0" presId="urn:microsoft.com/office/officeart/2008/layout/VerticalCurvedList"/>
    <dgm:cxn modelId="{DB009EE8-AC14-40F7-BBAF-77A22E9A6743}" type="presParOf" srcId="{CE113C21-CB5D-46B1-AD24-37865BE9FAEB}" destId="{2059E407-D8E0-4842-B0D4-8F74C84DBC09}" srcOrd="9" destOrd="0" presId="urn:microsoft.com/office/officeart/2008/layout/VerticalCurvedList"/>
    <dgm:cxn modelId="{83403364-211C-440F-9A94-C7AE84C20367}" type="presParOf" srcId="{CE113C21-CB5D-46B1-AD24-37865BE9FAEB}" destId="{F5928448-BCDA-467F-A272-5DC3342025EF}" srcOrd="10" destOrd="0" presId="urn:microsoft.com/office/officeart/2008/layout/VerticalCurvedList"/>
    <dgm:cxn modelId="{8A5EEB21-C254-42A7-8E3A-6B794756FBB2}" type="presParOf" srcId="{F5928448-BCDA-467F-A272-5DC3342025EF}" destId="{AB5F9A8B-F648-48E2-9F03-B2FB721B1895}" srcOrd="0" destOrd="0" presId="urn:microsoft.com/office/officeart/2008/layout/VerticalCurvedList"/>
    <dgm:cxn modelId="{276951A8-2F5B-4A3A-BCB4-228E1FA9F21A}" type="presParOf" srcId="{CE113C21-CB5D-46B1-AD24-37865BE9FAEB}" destId="{4811C27C-D73D-4E7F-BB9D-57362BCD95CE}" srcOrd="11" destOrd="0" presId="urn:microsoft.com/office/officeart/2008/layout/VerticalCurvedList"/>
    <dgm:cxn modelId="{A4320737-1918-485B-A94E-72367E36A456}" type="presParOf" srcId="{CE113C21-CB5D-46B1-AD24-37865BE9FAEB}" destId="{BA33DCB4-4130-46D3-98EA-7B0A194E0590}" srcOrd="12" destOrd="0" presId="urn:microsoft.com/office/officeart/2008/layout/VerticalCurvedList"/>
    <dgm:cxn modelId="{61A5C8D9-0A86-4612-9329-C286477965E8}" type="presParOf" srcId="{BA33DCB4-4130-46D3-98EA-7B0A194E0590}" destId="{44A0811B-CD14-4B2C-9A49-74439CFD876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A2CA675-BB58-4D32-82C9-17FAF9CD14CF}" type="doc">
      <dgm:prSet loTypeId="urn:microsoft.com/office/officeart/2008/layout/VerticalCurvedList" loCatId="list" qsTypeId="urn:microsoft.com/office/officeart/2005/8/quickstyle/simple1" qsCatId="simple" csTypeId="urn:microsoft.com/office/officeart/2005/8/colors/colorful1" csCatId="colorful" phldr="1"/>
      <dgm:spPr/>
      <dgm:t>
        <a:bodyPr/>
        <a:lstStyle/>
        <a:p>
          <a:endParaRPr lang="en-US"/>
        </a:p>
      </dgm:t>
    </dgm:pt>
    <dgm:pt modelId="{3AABA508-53FC-4202-9F08-431602090D3D}">
      <dgm:prSet phldrT="[Text]"/>
      <dgm:spPr/>
      <dgm:t>
        <a:bodyPr/>
        <a:lstStyle/>
        <a:p>
          <a:r>
            <a:rPr lang="en-US" dirty="0" err="1" smtClean="0"/>
            <a:t>Ganirelix</a:t>
          </a:r>
          <a:endParaRPr lang="en-US" dirty="0"/>
        </a:p>
      </dgm:t>
    </dgm:pt>
    <dgm:pt modelId="{FA255F86-B8FC-4C1C-9B5A-12866BC69D57}" type="parTrans" cxnId="{20B67652-7C17-40E2-91CC-908BA4A3333D}">
      <dgm:prSet/>
      <dgm:spPr/>
      <dgm:t>
        <a:bodyPr/>
        <a:lstStyle/>
        <a:p>
          <a:endParaRPr lang="en-US"/>
        </a:p>
      </dgm:t>
    </dgm:pt>
    <dgm:pt modelId="{A2E99FB0-99B6-443B-B1CA-48097AB3D8B7}" type="sibTrans" cxnId="{20B67652-7C17-40E2-91CC-908BA4A3333D}">
      <dgm:prSet/>
      <dgm:spPr/>
      <dgm:t>
        <a:bodyPr/>
        <a:lstStyle/>
        <a:p>
          <a:endParaRPr lang="en-US"/>
        </a:p>
      </dgm:t>
    </dgm:pt>
    <dgm:pt modelId="{D389CF49-A8FC-490E-8D63-13F3139535CA}">
      <dgm:prSet phldrT="[Text]"/>
      <dgm:spPr/>
      <dgm:t>
        <a:bodyPr/>
        <a:lstStyle/>
        <a:p>
          <a:r>
            <a:rPr lang="en-US" dirty="0" err="1" smtClean="0"/>
            <a:t>Cetrorelix</a:t>
          </a:r>
          <a:endParaRPr lang="en-US" dirty="0"/>
        </a:p>
      </dgm:t>
    </dgm:pt>
    <dgm:pt modelId="{1302B830-9C57-49DC-9981-366E7EE346F8}" type="parTrans" cxnId="{71245752-1745-4F45-B918-E765B5421376}">
      <dgm:prSet/>
      <dgm:spPr/>
      <dgm:t>
        <a:bodyPr/>
        <a:lstStyle/>
        <a:p>
          <a:endParaRPr lang="en-US"/>
        </a:p>
      </dgm:t>
    </dgm:pt>
    <dgm:pt modelId="{0124B5AD-A7A3-48B0-9BF3-A177C7093C0F}" type="sibTrans" cxnId="{71245752-1745-4F45-B918-E765B5421376}">
      <dgm:prSet/>
      <dgm:spPr/>
      <dgm:t>
        <a:bodyPr/>
        <a:lstStyle/>
        <a:p>
          <a:endParaRPr lang="en-US"/>
        </a:p>
      </dgm:t>
    </dgm:pt>
    <dgm:pt modelId="{748895FA-FB24-43A5-9FE8-679F0614DD7F}">
      <dgm:prSet phldrT="[Text]"/>
      <dgm:spPr/>
      <dgm:t>
        <a:bodyPr/>
        <a:lstStyle/>
        <a:p>
          <a:r>
            <a:rPr lang="en-US" dirty="0" err="1" smtClean="0"/>
            <a:t>Abarelix</a:t>
          </a:r>
          <a:endParaRPr lang="en-US" dirty="0"/>
        </a:p>
      </dgm:t>
    </dgm:pt>
    <dgm:pt modelId="{915346BD-659F-4301-952A-78AEB037F862}" type="parTrans" cxnId="{D4C9DC5A-3DF6-4393-9620-95C922B35070}">
      <dgm:prSet/>
      <dgm:spPr/>
      <dgm:t>
        <a:bodyPr/>
        <a:lstStyle/>
        <a:p>
          <a:endParaRPr lang="en-US"/>
        </a:p>
      </dgm:t>
    </dgm:pt>
    <dgm:pt modelId="{9503F6D8-79A2-4141-8E80-189030DA5A6C}" type="sibTrans" cxnId="{D4C9DC5A-3DF6-4393-9620-95C922B35070}">
      <dgm:prSet/>
      <dgm:spPr/>
      <dgm:t>
        <a:bodyPr/>
        <a:lstStyle/>
        <a:p>
          <a:endParaRPr lang="en-US"/>
        </a:p>
      </dgm:t>
    </dgm:pt>
    <dgm:pt modelId="{50362FF7-4E03-49DB-B34F-79B535D49293}">
      <dgm:prSet phldrT="[Text]"/>
      <dgm:spPr/>
      <dgm:t>
        <a:bodyPr/>
        <a:lstStyle/>
        <a:p>
          <a:r>
            <a:rPr lang="en-US" u="sng" dirty="0" err="1" smtClean="0"/>
            <a:t>Degarelix</a:t>
          </a:r>
          <a:endParaRPr lang="en-US" u="sng" dirty="0"/>
        </a:p>
      </dgm:t>
    </dgm:pt>
    <dgm:pt modelId="{4234D1FE-E781-4667-8E57-719DF8484764}" type="parTrans" cxnId="{ECBEC682-6E67-4782-AFB8-E8022F0E415A}">
      <dgm:prSet/>
      <dgm:spPr/>
      <dgm:t>
        <a:bodyPr/>
        <a:lstStyle/>
        <a:p>
          <a:endParaRPr lang="en-US"/>
        </a:p>
      </dgm:t>
    </dgm:pt>
    <dgm:pt modelId="{9D9DD31C-62B3-4A9A-8517-2880F30EDB80}" type="sibTrans" cxnId="{ECBEC682-6E67-4782-AFB8-E8022F0E415A}">
      <dgm:prSet/>
      <dgm:spPr/>
      <dgm:t>
        <a:bodyPr/>
        <a:lstStyle/>
        <a:p>
          <a:endParaRPr lang="en-US"/>
        </a:p>
      </dgm:t>
    </dgm:pt>
    <dgm:pt modelId="{2FF8E350-49CB-4614-9E76-E624875F497A}" type="pres">
      <dgm:prSet presAssocID="{9A2CA675-BB58-4D32-82C9-17FAF9CD14CF}" presName="Name0" presStyleCnt="0">
        <dgm:presLayoutVars>
          <dgm:chMax val="7"/>
          <dgm:chPref val="7"/>
          <dgm:dir/>
        </dgm:presLayoutVars>
      </dgm:prSet>
      <dgm:spPr/>
      <dgm:t>
        <a:bodyPr/>
        <a:lstStyle/>
        <a:p>
          <a:endParaRPr lang="en-US"/>
        </a:p>
      </dgm:t>
    </dgm:pt>
    <dgm:pt modelId="{CE113C21-CB5D-46B1-AD24-37865BE9FAEB}" type="pres">
      <dgm:prSet presAssocID="{9A2CA675-BB58-4D32-82C9-17FAF9CD14CF}" presName="Name1" presStyleCnt="0"/>
      <dgm:spPr/>
    </dgm:pt>
    <dgm:pt modelId="{7077552F-DE71-4217-AFFA-99A8E04823D6}" type="pres">
      <dgm:prSet presAssocID="{9A2CA675-BB58-4D32-82C9-17FAF9CD14CF}" presName="cycle" presStyleCnt="0"/>
      <dgm:spPr/>
    </dgm:pt>
    <dgm:pt modelId="{FB4349FA-EB94-4D6F-AB09-EB429E5BDE71}" type="pres">
      <dgm:prSet presAssocID="{9A2CA675-BB58-4D32-82C9-17FAF9CD14CF}" presName="srcNode" presStyleLbl="node1" presStyleIdx="0" presStyleCnt="4"/>
      <dgm:spPr/>
    </dgm:pt>
    <dgm:pt modelId="{4D7DC2AC-FBB6-43DA-AF92-2A4C2DF28F1B}" type="pres">
      <dgm:prSet presAssocID="{9A2CA675-BB58-4D32-82C9-17FAF9CD14CF}" presName="conn" presStyleLbl="parChTrans1D2" presStyleIdx="0" presStyleCnt="1"/>
      <dgm:spPr/>
      <dgm:t>
        <a:bodyPr/>
        <a:lstStyle/>
        <a:p>
          <a:endParaRPr lang="en-US"/>
        </a:p>
      </dgm:t>
    </dgm:pt>
    <dgm:pt modelId="{FAA96A83-8A05-4E2D-93C0-E1A63377C8FB}" type="pres">
      <dgm:prSet presAssocID="{9A2CA675-BB58-4D32-82C9-17FAF9CD14CF}" presName="extraNode" presStyleLbl="node1" presStyleIdx="0" presStyleCnt="4"/>
      <dgm:spPr/>
    </dgm:pt>
    <dgm:pt modelId="{A6D3FE8E-9A72-47BA-9FE1-D740D5CCD268}" type="pres">
      <dgm:prSet presAssocID="{9A2CA675-BB58-4D32-82C9-17FAF9CD14CF}" presName="dstNode" presStyleLbl="node1" presStyleIdx="0" presStyleCnt="4"/>
      <dgm:spPr/>
    </dgm:pt>
    <dgm:pt modelId="{9DB262B3-9A7B-489B-8187-C15B74760D1A}" type="pres">
      <dgm:prSet presAssocID="{3AABA508-53FC-4202-9F08-431602090D3D}" presName="text_1" presStyleLbl="node1" presStyleIdx="0" presStyleCnt="4">
        <dgm:presLayoutVars>
          <dgm:bulletEnabled val="1"/>
        </dgm:presLayoutVars>
      </dgm:prSet>
      <dgm:spPr/>
      <dgm:t>
        <a:bodyPr/>
        <a:lstStyle/>
        <a:p>
          <a:endParaRPr lang="en-US"/>
        </a:p>
      </dgm:t>
    </dgm:pt>
    <dgm:pt modelId="{A8F5CB3D-6B4D-4A1C-BB2B-C3FA41B9DD2C}" type="pres">
      <dgm:prSet presAssocID="{3AABA508-53FC-4202-9F08-431602090D3D}" presName="accent_1" presStyleCnt="0"/>
      <dgm:spPr/>
    </dgm:pt>
    <dgm:pt modelId="{3C4E63C0-8E34-4C9C-AEB9-DE481915B4F1}" type="pres">
      <dgm:prSet presAssocID="{3AABA508-53FC-4202-9F08-431602090D3D}" presName="accentRepeatNode" presStyleLbl="solidFgAcc1" presStyleIdx="0" presStyleCnt="4"/>
      <dgm:spPr/>
    </dgm:pt>
    <dgm:pt modelId="{3EEA9277-C79E-407F-8E13-1EBFFF6E9E32}" type="pres">
      <dgm:prSet presAssocID="{D389CF49-A8FC-490E-8D63-13F3139535CA}" presName="text_2" presStyleLbl="node1" presStyleIdx="1" presStyleCnt="4">
        <dgm:presLayoutVars>
          <dgm:bulletEnabled val="1"/>
        </dgm:presLayoutVars>
      </dgm:prSet>
      <dgm:spPr/>
      <dgm:t>
        <a:bodyPr/>
        <a:lstStyle/>
        <a:p>
          <a:endParaRPr lang="en-US"/>
        </a:p>
      </dgm:t>
    </dgm:pt>
    <dgm:pt modelId="{C807A320-725C-458D-B84C-B601B251F81C}" type="pres">
      <dgm:prSet presAssocID="{D389CF49-A8FC-490E-8D63-13F3139535CA}" presName="accent_2" presStyleCnt="0"/>
      <dgm:spPr/>
    </dgm:pt>
    <dgm:pt modelId="{3C52B4B3-D2DC-4BF9-8B6F-5D9B109E1E4A}" type="pres">
      <dgm:prSet presAssocID="{D389CF49-A8FC-490E-8D63-13F3139535CA}" presName="accentRepeatNode" presStyleLbl="solidFgAcc1" presStyleIdx="1" presStyleCnt="4"/>
      <dgm:spPr/>
    </dgm:pt>
    <dgm:pt modelId="{010ADA50-9746-4329-977C-7F293BA97B75}" type="pres">
      <dgm:prSet presAssocID="{748895FA-FB24-43A5-9FE8-679F0614DD7F}" presName="text_3" presStyleLbl="node1" presStyleIdx="2" presStyleCnt="4">
        <dgm:presLayoutVars>
          <dgm:bulletEnabled val="1"/>
        </dgm:presLayoutVars>
      </dgm:prSet>
      <dgm:spPr/>
      <dgm:t>
        <a:bodyPr/>
        <a:lstStyle/>
        <a:p>
          <a:endParaRPr lang="en-US"/>
        </a:p>
      </dgm:t>
    </dgm:pt>
    <dgm:pt modelId="{4CE29F4A-27A2-4CA9-8267-9BE4B0A6E096}" type="pres">
      <dgm:prSet presAssocID="{748895FA-FB24-43A5-9FE8-679F0614DD7F}" presName="accent_3" presStyleCnt="0"/>
      <dgm:spPr/>
    </dgm:pt>
    <dgm:pt modelId="{D1BBF292-AE7C-4AA1-9BD6-CCD978180335}" type="pres">
      <dgm:prSet presAssocID="{748895FA-FB24-43A5-9FE8-679F0614DD7F}" presName="accentRepeatNode" presStyleLbl="solidFgAcc1" presStyleIdx="2" presStyleCnt="4"/>
      <dgm:spPr/>
    </dgm:pt>
    <dgm:pt modelId="{DA8987BF-55FC-4325-BE83-54414D69F612}" type="pres">
      <dgm:prSet presAssocID="{50362FF7-4E03-49DB-B34F-79B535D49293}" presName="text_4" presStyleLbl="node1" presStyleIdx="3" presStyleCnt="4">
        <dgm:presLayoutVars>
          <dgm:bulletEnabled val="1"/>
        </dgm:presLayoutVars>
      </dgm:prSet>
      <dgm:spPr/>
      <dgm:t>
        <a:bodyPr/>
        <a:lstStyle/>
        <a:p>
          <a:endParaRPr lang="en-US"/>
        </a:p>
      </dgm:t>
    </dgm:pt>
    <dgm:pt modelId="{6C7E3F18-0F62-4C6B-A921-919D293B433F}" type="pres">
      <dgm:prSet presAssocID="{50362FF7-4E03-49DB-B34F-79B535D49293}" presName="accent_4" presStyleCnt="0"/>
      <dgm:spPr/>
    </dgm:pt>
    <dgm:pt modelId="{F1718BF4-44EB-4A21-A1B9-4494B8B727F6}" type="pres">
      <dgm:prSet presAssocID="{50362FF7-4E03-49DB-B34F-79B535D49293}" presName="accentRepeatNode" presStyleLbl="solidFgAcc1" presStyleIdx="3" presStyleCnt="4"/>
      <dgm:spPr/>
    </dgm:pt>
  </dgm:ptLst>
  <dgm:cxnLst>
    <dgm:cxn modelId="{FE06129C-8198-4065-970B-484F4793C158}" type="presOf" srcId="{3AABA508-53FC-4202-9F08-431602090D3D}" destId="{9DB262B3-9A7B-489B-8187-C15B74760D1A}" srcOrd="0" destOrd="0" presId="urn:microsoft.com/office/officeart/2008/layout/VerticalCurvedList"/>
    <dgm:cxn modelId="{189956E6-ABCF-47E1-9999-047828290324}" type="presOf" srcId="{D389CF49-A8FC-490E-8D63-13F3139535CA}" destId="{3EEA9277-C79E-407F-8E13-1EBFFF6E9E32}" srcOrd="0" destOrd="0" presId="urn:microsoft.com/office/officeart/2008/layout/VerticalCurvedList"/>
    <dgm:cxn modelId="{D4C9DC5A-3DF6-4393-9620-95C922B35070}" srcId="{9A2CA675-BB58-4D32-82C9-17FAF9CD14CF}" destId="{748895FA-FB24-43A5-9FE8-679F0614DD7F}" srcOrd="2" destOrd="0" parTransId="{915346BD-659F-4301-952A-78AEB037F862}" sibTransId="{9503F6D8-79A2-4141-8E80-189030DA5A6C}"/>
    <dgm:cxn modelId="{ED6690C0-C59C-4918-82B7-F08BBDCD364C}" type="presOf" srcId="{50362FF7-4E03-49DB-B34F-79B535D49293}" destId="{DA8987BF-55FC-4325-BE83-54414D69F612}" srcOrd="0" destOrd="0" presId="urn:microsoft.com/office/officeart/2008/layout/VerticalCurvedList"/>
    <dgm:cxn modelId="{71245752-1745-4F45-B918-E765B5421376}" srcId="{9A2CA675-BB58-4D32-82C9-17FAF9CD14CF}" destId="{D389CF49-A8FC-490E-8D63-13F3139535CA}" srcOrd="1" destOrd="0" parTransId="{1302B830-9C57-49DC-9981-366E7EE346F8}" sibTransId="{0124B5AD-A7A3-48B0-9BF3-A177C7093C0F}"/>
    <dgm:cxn modelId="{20B67652-7C17-40E2-91CC-908BA4A3333D}" srcId="{9A2CA675-BB58-4D32-82C9-17FAF9CD14CF}" destId="{3AABA508-53FC-4202-9F08-431602090D3D}" srcOrd="0" destOrd="0" parTransId="{FA255F86-B8FC-4C1C-9B5A-12866BC69D57}" sibTransId="{A2E99FB0-99B6-443B-B1CA-48097AB3D8B7}"/>
    <dgm:cxn modelId="{C3CC81A1-CB70-4F6D-8AF9-A918B64D2BF9}" type="presOf" srcId="{748895FA-FB24-43A5-9FE8-679F0614DD7F}" destId="{010ADA50-9746-4329-977C-7F293BA97B75}" srcOrd="0" destOrd="0" presId="urn:microsoft.com/office/officeart/2008/layout/VerticalCurvedList"/>
    <dgm:cxn modelId="{ECBEC682-6E67-4782-AFB8-E8022F0E415A}" srcId="{9A2CA675-BB58-4D32-82C9-17FAF9CD14CF}" destId="{50362FF7-4E03-49DB-B34F-79B535D49293}" srcOrd="3" destOrd="0" parTransId="{4234D1FE-E781-4667-8E57-719DF8484764}" sibTransId="{9D9DD31C-62B3-4A9A-8517-2880F30EDB80}"/>
    <dgm:cxn modelId="{597854B2-7DDE-4FD3-8691-E07EBC9A1D4D}" type="presOf" srcId="{9A2CA675-BB58-4D32-82C9-17FAF9CD14CF}" destId="{2FF8E350-49CB-4614-9E76-E624875F497A}" srcOrd="0" destOrd="0" presId="urn:microsoft.com/office/officeart/2008/layout/VerticalCurvedList"/>
    <dgm:cxn modelId="{DEB18D8D-1E93-4FBF-B475-9366ADFCEEC9}" type="presOf" srcId="{A2E99FB0-99B6-443B-B1CA-48097AB3D8B7}" destId="{4D7DC2AC-FBB6-43DA-AF92-2A4C2DF28F1B}" srcOrd="0" destOrd="0" presId="urn:microsoft.com/office/officeart/2008/layout/VerticalCurvedList"/>
    <dgm:cxn modelId="{02A46224-7DF4-43D1-860C-3515BC29CD12}" type="presParOf" srcId="{2FF8E350-49CB-4614-9E76-E624875F497A}" destId="{CE113C21-CB5D-46B1-AD24-37865BE9FAEB}" srcOrd="0" destOrd="0" presId="urn:microsoft.com/office/officeart/2008/layout/VerticalCurvedList"/>
    <dgm:cxn modelId="{308CE3C8-7108-4DD1-B2EB-2BC008D1077A}" type="presParOf" srcId="{CE113C21-CB5D-46B1-AD24-37865BE9FAEB}" destId="{7077552F-DE71-4217-AFFA-99A8E04823D6}" srcOrd="0" destOrd="0" presId="urn:microsoft.com/office/officeart/2008/layout/VerticalCurvedList"/>
    <dgm:cxn modelId="{1E45F985-99EF-4DA0-B1EE-E91C03C8E10D}" type="presParOf" srcId="{7077552F-DE71-4217-AFFA-99A8E04823D6}" destId="{FB4349FA-EB94-4D6F-AB09-EB429E5BDE71}" srcOrd="0" destOrd="0" presId="urn:microsoft.com/office/officeart/2008/layout/VerticalCurvedList"/>
    <dgm:cxn modelId="{A78B8833-6046-4286-A1F5-424AE5581DC5}" type="presParOf" srcId="{7077552F-DE71-4217-AFFA-99A8E04823D6}" destId="{4D7DC2AC-FBB6-43DA-AF92-2A4C2DF28F1B}" srcOrd="1" destOrd="0" presId="urn:microsoft.com/office/officeart/2008/layout/VerticalCurvedList"/>
    <dgm:cxn modelId="{A4F3F212-0FD1-4EF9-8A07-0AA0682E23C6}" type="presParOf" srcId="{7077552F-DE71-4217-AFFA-99A8E04823D6}" destId="{FAA96A83-8A05-4E2D-93C0-E1A63377C8FB}" srcOrd="2" destOrd="0" presId="urn:microsoft.com/office/officeart/2008/layout/VerticalCurvedList"/>
    <dgm:cxn modelId="{25762B31-F4BD-4F3E-8333-8298166BED43}" type="presParOf" srcId="{7077552F-DE71-4217-AFFA-99A8E04823D6}" destId="{A6D3FE8E-9A72-47BA-9FE1-D740D5CCD268}" srcOrd="3" destOrd="0" presId="urn:microsoft.com/office/officeart/2008/layout/VerticalCurvedList"/>
    <dgm:cxn modelId="{98253338-8755-490B-BCC0-81D06EB68227}" type="presParOf" srcId="{CE113C21-CB5D-46B1-AD24-37865BE9FAEB}" destId="{9DB262B3-9A7B-489B-8187-C15B74760D1A}" srcOrd="1" destOrd="0" presId="urn:microsoft.com/office/officeart/2008/layout/VerticalCurvedList"/>
    <dgm:cxn modelId="{D98F6E7B-3ED5-487F-9201-248950CEE5DA}" type="presParOf" srcId="{CE113C21-CB5D-46B1-AD24-37865BE9FAEB}" destId="{A8F5CB3D-6B4D-4A1C-BB2B-C3FA41B9DD2C}" srcOrd="2" destOrd="0" presId="urn:microsoft.com/office/officeart/2008/layout/VerticalCurvedList"/>
    <dgm:cxn modelId="{FD8E6FD5-50B8-413C-A12D-75B000BF888E}" type="presParOf" srcId="{A8F5CB3D-6B4D-4A1C-BB2B-C3FA41B9DD2C}" destId="{3C4E63C0-8E34-4C9C-AEB9-DE481915B4F1}" srcOrd="0" destOrd="0" presId="urn:microsoft.com/office/officeart/2008/layout/VerticalCurvedList"/>
    <dgm:cxn modelId="{8BC9F7CC-B55C-4516-8A5D-778E9145AE1D}" type="presParOf" srcId="{CE113C21-CB5D-46B1-AD24-37865BE9FAEB}" destId="{3EEA9277-C79E-407F-8E13-1EBFFF6E9E32}" srcOrd="3" destOrd="0" presId="urn:microsoft.com/office/officeart/2008/layout/VerticalCurvedList"/>
    <dgm:cxn modelId="{817334B2-2AA5-4FAD-A7AF-EA3805218092}" type="presParOf" srcId="{CE113C21-CB5D-46B1-AD24-37865BE9FAEB}" destId="{C807A320-725C-458D-B84C-B601B251F81C}" srcOrd="4" destOrd="0" presId="urn:microsoft.com/office/officeart/2008/layout/VerticalCurvedList"/>
    <dgm:cxn modelId="{79BA14BA-6B28-4C5E-BC56-F0FD8885AED1}" type="presParOf" srcId="{C807A320-725C-458D-B84C-B601B251F81C}" destId="{3C52B4B3-D2DC-4BF9-8B6F-5D9B109E1E4A}" srcOrd="0" destOrd="0" presId="urn:microsoft.com/office/officeart/2008/layout/VerticalCurvedList"/>
    <dgm:cxn modelId="{B66522E7-A296-4D8B-94B4-0A519E3DA0C2}" type="presParOf" srcId="{CE113C21-CB5D-46B1-AD24-37865BE9FAEB}" destId="{010ADA50-9746-4329-977C-7F293BA97B75}" srcOrd="5" destOrd="0" presId="urn:microsoft.com/office/officeart/2008/layout/VerticalCurvedList"/>
    <dgm:cxn modelId="{FD0891FD-B90D-468F-A5B6-5062D898A677}" type="presParOf" srcId="{CE113C21-CB5D-46B1-AD24-37865BE9FAEB}" destId="{4CE29F4A-27A2-4CA9-8267-9BE4B0A6E096}" srcOrd="6" destOrd="0" presId="urn:microsoft.com/office/officeart/2008/layout/VerticalCurvedList"/>
    <dgm:cxn modelId="{AAADFE8E-1517-4F76-960D-9C8358F094CC}" type="presParOf" srcId="{4CE29F4A-27A2-4CA9-8267-9BE4B0A6E096}" destId="{D1BBF292-AE7C-4AA1-9BD6-CCD978180335}" srcOrd="0" destOrd="0" presId="urn:microsoft.com/office/officeart/2008/layout/VerticalCurvedList"/>
    <dgm:cxn modelId="{7117F0A4-9BE1-4951-95F0-A046BBC112ED}" type="presParOf" srcId="{CE113C21-CB5D-46B1-AD24-37865BE9FAEB}" destId="{DA8987BF-55FC-4325-BE83-54414D69F612}" srcOrd="7" destOrd="0" presId="urn:microsoft.com/office/officeart/2008/layout/VerticalCurvedList"/>
    <dgm:cxn modelId="{3FDB5098-B4B1-4A11-8857-84EBA76589B3}" type="presParOf" srcId="{CE113C21-CB5D-46B1-AD24-37865BE9FAEB}" destId="{6C7E3F18-0F62-4C6B-A921-919D293B433F}" srcOrd="8" destOrd="0" presId="urn:microsoft.com/office/officeart/2008/layout/VerticalCurvedList"/>
    <dgm:cxn modelId="{4E99AA7D-6CCC-4708-AE1D-865E36AED994}" type="presParOf" srcId="{6C7E3F18-0F62-4C6B-A921-919D293B433F}" destId="{F1718BF4-44EB-4A21-A1B9-4494B8B727F6}"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A615A21-FF54-4EAC-AE9F-B55420ECB5A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AB707295-8D1E-4E43-BC49-EAA01A68AEB6}">
      <dgm:prSet/>
      <dgm:spPr/>
      <dgm:t>
        <a:bodyPr/>
        <a:lstStyle/>
        <a:p>
          <a:pPr rtl="0"/>
          <a:r>
            <a:rPr lang="en-IN" dirty="0" smtClean="0"/>
            <a:t>Inhibit </a:t>
          </a:r>
          <a:r>
            <a:rPr lang="en-IN" dirty="0" err="1" smtClean="0"/>
            <a:t>Gn</a:t>
          </a:r>
          <a:r>
            <a:rPr lang="en-IN" dirty="0" smtClean="0"/>
            <a:t> secretion without causing initial stimulation</a:t>
          </a:r>
          <a:endParaRPr lang="en-IN" dirty="0"/>
        </a:p>
      </dgm:t>
    </dgm:pt>
    <dgm:pt modelId="{D2EF2B02-B313-41AD-9AC0-E1710251F283}" type="parTrans" cxnId="{0A938669-5C55-4FCC-8E91-FEEA67136165}">
      <dgm:prSet/>
      <dgm:spPr/>
      <dgm:t>
        <a:bodyPr/>
        <a:lstStyle/>
        <a:p>
          <a:endParaRPr lang="en-US"/>
        </a:p>
      </dgm:t>
    </dgm:pt>
    <dgm:pt modelId="{D8C2B7B5-BFB7-410E-8A4E-8A5FC1CB85D3}" type="sibTrans" cxnId="{0A938669-5C55-4FCC-8E91-FEEA67136165}">
      <dgm:prSet/>
      <dgm:spPr/>
      <dgm:t>
        <a:bodyPr/>
        <a:lstStyle/>
        <a:p>
          <a:endParaRPr lang="en-US"/>
        </a:p>
      </dgm:t>
    </dgm:pt>
    <dgm:pt modelId="{9BC9848A-0CE3-41E9-97BA-59D2BB08F585}">
      <dgm:prSet/>
      <dgm:spPr/>
      <dgm:t>
        <a:bodyPr/>
        <a:lstStyle/>
        <a:p>
          <a:pPr rtl="0"/>
          <a:r>
            <a:rPr lang="en-IN" smtClean="0"/>
            <a:t>Quick Gn suppression by competitive antagonism, need to be started only from 6th day of ovarian hyperstimulation.</a:t>
          </a:r>
          <a:endParaRPr lang="en-IN"/>
        </a:p>
      </dgm:t>
    </dgm:pt>
    <dgm:pt modelId="{E71C6EF8-1647-4AB2-B856-362B3735BC4E}" type="parTrans" cxnId="{2D8DD9D8-EDDA-4D4D-A59D-29648DACA0D2}">
      <dgm:prSet/>
      <dgm:spPr/>
      <dgm:t>
        <a:bodyPr/>
        <a:lstStyle/>
        <a:p>
          <a:endParaRPr lang="en-US"/>
        </a:p>
      </dgm:t>
    </dgm:pt>
    <dgm:pt modelId="{0CA0A449-3444-4D10-8EB3-5C9DA9159D89}" type="sibTrans" cxnId="{2D8DD9D8-EDDA-4D4D-A59D-29648DACA0D2}">
      <dgm:prSet/>
      <dgm:spPr/>
      <dgm:t>
        <a:bodyPr/>
        <a:lstStyle/>
        <a:p>
          <a:endParaRPr lang="en-US"/>
        </a:p>
      </dgm:t>
    </dgm:pt>
    <dgm:pt modelId="{AA6812D9-B1FC-4299-A9AF-8226B416A40A}">
      <dgm:prSet/>
      <dgm:spPr/>
      <dgm:t>
        <a:bodyPr/>
        <a:lstStyle/>
        <a:p>
          <a:pPr rtl="0"/>
          <a:r>
            <a:rPr lang="en-IN" smtClean="0"/>
            <a:t>Lower risk of ovarian hyperstimulation syndrome</a:t>
          </a:r>
          <a:endParaRPr lang="en-IN"/>
        </a:p>
      </dgm:t>
    </dgm:pt>
    <dgm:pt modelId="{611D2F1A-7411-4155-81CC-97643D1C587E}" type="parTrans" cxnId="{E9EAA5DC-18C6-4F0F-B27C-666A8FFEC57F}">
      <dgm:prSet/>
      <dgm:spPr/>
      <dgm:t>
        <a:bodyPr/>
        <a:lstStyle/>
        <a:p>
          <a:endParaRPr lang="en-US"/>
        </a:p>
      </dgm:t>
    </dgm:pt>
    <dgm:pt modelId="{6828E37E-F4F7-4AAD-9D3D-F109FF0050F8}" type="sibTrans" cxnId="{E9EAA5DC-18C6-4F0F-B27C-666A8FFEC57F}">
      <dgm:prSet/>
      <dgm:spPr/>
      <dgm:t>
        <a:bodyPr/>
        <a:lstStyle/>
        <a:p>
          <a:endParaRPr lang="en-US"/>
        </a:p>
      </dgm:t>
    </dgm:pt>
    <dgm:pt modelId="{AC774F26-0BEB-4901-A854-81A6EEC1DA0D}">
      <dgm:prSet/>
      <dgm:spPr/>
      <dgm:t>
        <a:bodyPr/>
        <a:lstStyle/>
        <a:p>
          <a:pPr rtl="0"/>
          <a:r>
            <a:rPr lang="en-IN" smtClean="0"/>
            <a:t>Achieve more complete suppression of endogenous Gn secretion</a:t>
          </a:r>
          <a:endParaRPr lang="en-IN"/>
        </a:p>
      </dgm:t>
    </dgm:pt>
    <dgm:pt modelId="{0BBA3F94-5412-4C84-8B42-7F289D3B50EA}" type="parTrans" cxnId="{8C1FC8AD-E455-4866-A904-CE5655A87901}">
      <dgm:prSet/>
      <dgm:spPr/>
      <dgm:t>
        <a:bodyPr/>
        <a:lstStyle/>
        <a:p>
          <a:endParaRPr lang="en-US"/>
        </a:p>
      </dgm:t>
    </dgm:pt>
    <dgm:pt modelId="{45FB3A0E-E827-4B56-B5A5-A8815B6EC7CC}" type="sibTrans" cxnId="{8C1FC8AD-E455-4866-A904-CE5655A87901}">
      <dgm:prSet/>
      <dgm:spPr/>
      <dgm:t>
        <a:bodyPr/>
        <a:lstStyle/>
        <a:p>
          <a:endParaRPr lang="en-US"/>
        </a:p>
      </dgm:t>
    </dgm:pt>
    <dgm:pt modelId="{423A2DA8-70E4-4637-8250-BC00E1695FC7}" type="pres">
      <dgm:prSet presAssocID="{BA615A21-FF54-4EAC-AE9F-B55420ECB5A9}" presName="linear" presStyleCnt="0">
        <dgm:presLayoutVars>
          <dgm:animLvl val="lvl"/>
          <dgm:resizeHandles val="exact"/>
        </dgm:presLayoutVars>
      </dgm:prSet>
      <dgm:spPr/>
      <dgm:t>
        <a:bodyPr/>
        <a:lstStyle/>
        <a:p>
          <a:endParaRPr lang="en-US"/>
        </a:p>
      </dgm:t>
    </dgm:pt>
    <dgm:pt modelId="{49A7BA93-04E2-47FC-A862-941C1227782F}" type="pres">
      <dgm:prSet presAssocID="{AB707295-8D1E-4E43-BC49-EAA01A68AEB6}" presName="parentText" presStyleLbl="node1" presStyleIdx="0" presStyleCnt="4">
        <dgm:presLayoutVars>
          <dgm:chMax val="0"/>
          <dgm:bulletEnabled val="1"/>
        </dgm:presLayoutVars>
      </dgm:prSet>
      <dgm:spPr/>
      <dgm:t>
        <a:bodyPr/>
        <a:lstStyle/>
        <a:p>
          <a:endParaRPr lang="en-US"/>
        </a:p>
      </dgm:t>
    </dgm:pt>
    <dgm:pt modelId="{ECA41FF5-F52B-49A7-A47C-47511218F602}" type="pres">
      <dgm:prSet presAssocID="{D8C2B7B5-BFB7-410E-8A4E-8A5FC1CB85D3}" presName="spacer" presStyleCnt="0"/>
      <dgm:spPr/>
    </dgm:pt>
    <dgm:pt modelId="{30EB97A1-5227-4FD2-A88E-4C925A0F2780}" type="pres">
      <dgm:prSet presAssocID="{9BC9848A-0CE3-41E9-97BA-59D2BB08F585}" presName="parentText" presStyleLbl="node1" presStyleIdx="1" presStyleCnt="4">
        <dgm:presLayoutVars>
          <dgm:chMax val="0"/>
          <dgm:bulletEnabled val="1"/>
        </dgm:presLayoutVars>
      </dgm:prSet>
      <dgm:spPr/>
      <dgm:t>
        <a:bodyPr/>
        <a:lstStyle/>
        <a:p>
          <a:endParaRPr lang="en-US"/>
        </a:p>
      </dgm:t>
    </dgm:pt>
    <dgm:pt modelId="{8BB4782B-1769-4D2C-A9D2-E97A1D599774}" type="pres">
      <dgm:prSet presAssocID="{0CA0A449-3444-4D10-8EB3-5C9DA9159D89}" presName="spacer" presStyleCnt="0"/>
      <dgm:spPr/>
    </dgm:pt>
    <dgm:pt modelId="{A6B22C7F-521A-4D75-9149-E45A440925E8}" type="pres">
      <dgm:prSet presAssocID="{AA6812D9-B1FC-4299-A9AF-8226B416A40A}" presName="parentText" presStyleLbl="node1" presStyleIdx="2" presStyleCnt="4">
        <dgm:presLayoutVars>
          <dgm:chMax val="0"/>
          <dgm:bulletEnabled val="1"/>
        </dgm:presLayoutVars>
      </dgm:prSet>
      <dgm:spPr/>
      <dgm:t>
        <a:bodyPr/>
        <a:lstStyle/>
        <a:p>
          <a:endParaRPr lang="en-US"/>
        </a:p>
      </dgm:t>
    </dgm:pt>
    <dgm:pt modelId="{1C05CBCC-9F9A-4602-9DE8-715B9CAC38A2}" type="pres">
      <dgm:prSet presAssocID="{6828E37E-F4F7-4AAD-9D3D-F109FF0050F8}" presName="spacer" presStyleCnt="0"/>
      <dgm:spPr/>
    </dgm:pt>
    <dgm:pt modelId="{4B756023-3331-4A6C-BACE-3D38F301EB5A}" type="pres">
      <dgm:prSet presAssocID="{AC774F26-0BEB-4901-A854-81A6EEC1DA0D}" presName="parentText" presStyleLbl="node1" presStyleIdx="3" presStyleCnt="4">
        <dgm:presLayoutVars>
          <dgm:chMax val="0"/>
          <dgm:bulletEnabled val="1"/>
        </dgm:presLayoutVars>
      </dgm:prSet>
      <dgm:spPr/>
      <dgm:t>
        <a:bodyPr/>
        <a:lstStyle/>
        <a:p>
          <a:endParaRPr lang="en-US"/>
        </a:p>
      </dgm:t>
    </dgm:pt>
  </dgm:ptLst>
  <dgm:cxnLst>
    <dgm:cxn modelId="{0A938669-5C55-4FCC-8E91-FEEA67136165}" srcId="{BA615A21-FF54-4EAC-AE9F-B55420ECB5A9}" destId="{AB707295-8D1E-4E43-BC49-EAA01A68AEB6}" srcOrd="0" destOrd="0" parTransId="{D2EF2B02-B313-41AD-9AC0-E1710251F283}" sibTransId="{D8C2B7B5-BFB7-410E-8A4E-8A5FC1CB85D3}"/>
    <dgm:cxn modelId="{1B08334A-04F8-420C-9084-10CE28298303}" type="presOf" srcId="{AB707295-8D1E-4E43-BC49-EAA01A68AEB6}" destId="{49A7BA93-04E2-47FC-A862-941C1227782F}" srcOrd="0" destOrd="0" presId="urn:microsoft.com/office/officeart/2005/8/layout/vList2"/>
    <dgm:cxn modelId="{BACF3F65-9A18-4D99-9461-DA19F7465428}" type="presOf" srcId="{9BC9848A-0CE3-41E9-97BA-59D2BB08F585}" destId="{30EB97A1-5227-4FD2-A88E-4C925A0F2780}" srcOrd="0" destOrd="0" presId="urn:microsoft.com/office/officeart/2005/8/layout/vList2"/>
    <dgm:cxn modelId="{E9EAA5DC-18C6-4F0F-B27C-666A8FFEC57F}" srcId="{BA615A21-FF54-4EAC-AE9F-B55420ECB5A9}" destId="{AA6812D9-B1FC-4299-A9AF-8226B416A40A}" srcOrd="2" destOrd="0" parTransId="{611D2F1A-7411-4155-81CC-97643D1C587E}" sibTransId="{6828E37E-F4F7-4AAD-9D3D-F109FF0050F8}"/>
    <dgm:cxn modelId="{2D8DD9D8-EDDA-4D4D-A59D-29648DACA0D2}" srcId="{BA615A21-FF54-4EAC-AE9F-B55420ECB5A9}" destId="{9BC9848A-0CE3-41E9-97BA-59D2BB08F585}" srcOrd="1" destOrd="0" parTransId="{E71C6EF8-1647-4AB2-B856-362B3735BC4E}" sibTransId="{0CA0A449-3444-4D10-8EB3-5C9DA9159D89}"/>
    <dgm:cxn modelId="{BB6AD163-3680-4D7C-A40F-1669B0C460B9}" type="presOf" srcId="{AA6812D9-B1FC-4299-A9AF-8226B416A40A}" destId="{A6B22C7F-521A-4D75-9149-E45A440925E8}" srcOrd="0" destOrd="0" presId="urn:microsoft.com/office/officeart/2005/8/layout/vList2"/>
    <dgm:cxn modelId="{8C1FC8AD-E455-4866-A904-CE5655A87901}" srcId="{BA615A21-FF54-4EAC-AE9F-B55420ECB5A9}" destId="{AC774F26-0BEB-4901-A854-81A6EEC1DA0D}" srcOrd="3" destOrd="0" parTransId="{0BBA3F94-5412-4C84-8B42-7F289D3B50EA}" sibTransId="{45FB3A0E-E827-4B56-B5A5-A8815B6EC7CC}"/>
    <dgm:cxn modelId="{1BA164FF-B0F1-47F2-854F-6B075BCE91F5}" type="presOf" srcId="{AC774F26-0BEB-4901-A854-81A6EEC1DA0D}" destId="{4B756023-3331-4A6C-BACE-3D38F301EB5A}" srcOrd="0" destOrd="0" presId="urn:microsoft.com/office/officeart/2005/8/layout/vList2"/>
    <dgm:cxn modelId="{EEC2A592-D7E8-40DB-A035-20207B08C1E5}" type="presOf" srcId="{BA615A21-FF54-4EAC-AE9F-B55420ECB5A9}" destId="{423A2DA8-70E4-4637-8250-BC00E1695FC7}" srcOrd="0" destOrd="0" presId="urn:microsoft.com/office/officeart/2005/8/layout/vList2"/>
    <dgm:cxn modelId="{CEDE461D-FD90-424A-8040-347B401C398B}" type="presParOf" srcId="{423A2DA8-70E4-4637-8250-BC00E1695FC7}" destId="{49A7BA93-04E2-47FC-A862-941C1227782F}" srcOrd="0" destOrd="0" presId="urn:microsoft.com/office/officeart/2005/8/layout/vList2"/>
    <dgm:cxn modelId="{DCB72A85-9B37-4A41-8D40-8481FDE5C006}" type="presParOf" srcId="{423A2DA8-70E4-4637-8250-BC00E1695FC7}" destId="{ECA41FF5-F52B-49A7-A47C-47511218F602}" srcOrd="1" destOrd="0" presId="urn:microsoft.com/office/officeart/2005/8/layout/vList2"/>
    <dgm:cxn modelId="{52110252-2E43-4D97-8B99-C68B2A42CB90}" type="presParOf" srcId="{423A2DA8-70E4-4637-8250-BC00E1695FC7}" destId="{30EB97A1-5227-4FD2-A88E-4C925A0F2780}" srcOrd="2" destOrd="0" presId="urn:microsoft.com/office/officeart/2005/8/layout/vList2"/>
    <dgm:cxn modelId="{10170D25-C116-4BD5-BB9C-701E103798D1}" type="presParOf" srcId="{423A2DA8-70E4-4637-8250-BC00E1695FC7}" destId="{8BB4782B-1769-4D2C-A9D2-E97A1D599774}" srcOrd="3" destOrd="0" presId="urn:microsoft.com/office/officeart/2005/8/layout/vList2"/>
    <dgm:cxn modelId="{50936693-536B-41F7-A6C3-73BC1EF5F58E}" type="presParOf" srcId="{423A2DA8-70E4-4637-8250-BC00E1695FC7}" destId="{A6B22C7F-521A-4D75-9149-E45A440925E8}" srcOrd="4" destOrd="0" presId="urn:microsoft.com/office/officeart/2005/8/layout/vList2"/>
    <dgm:cxn modelId="{0A965C81-7558-4A54-A7AF-59EDC2C0395F}" type="presParOf" srcId="{423A2DA8-70E4-4637-8250-BC00E1695FC7}" destId="{1C05CBCC-9F9A-4602-9DE8-715B9CAC38A2}" srcOrd="5" destOrd="0" presId="urn:microsoft.com/office/officeart/2005/8/layout/vList2"/>
    <dgm:cxn modelId="{16378196-8B10-4CAB-9857-E0B00080A0FB}" type="presParOf" srcId="{423A2DA8-70E4-4637-8250-BC00E1695FC7}" destId="{4B756023-3331-4A6C-BACE-3D38F301EB5A}"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5652E31-9B5A-481F-8F9C-4A30EE231050}" type="doc">
      <dgm:prSet loTypeId="urn:microsoft.com/office/officeart/2005/8/layout/hList1" loCatId="list" qsTypeId="urn:microsoft.com/office/officeart/2005/8/quickstyle/simple5" qsCatId="simple" csTypeId="urn:microsoft.com/office/officeart/2005/8/colors/colorful1" csCatId="colorful" phldr="1"/>
      <dgm:spPr/>
      <dgm:t>
        <a:bodyPr/>
        <a:lstStyle/>
        <a:p>
          <a:endParaRPr lang="en-IN"/>
        </a:p>
      </dgm:t>
    </dgm:pt>
    <dgm:pt modelId="{D5D9A626-D257-482F-85AA-9DCEBAF4771B}">
      <dgm:prSet phldrT="[Text]"/>
      <dgm:spPr/>
      <dgm:t>
        <a:bodyPr/>
        <a:lstStyle/>
        <a:p>
          <a:r>
            <a:rPr lang="en-IN" dirty="0" smtClean="0"/>
            <a:t>Stimulation</a:t>
          </a:r>
          <a:endParaRPr lang="en-IN" dirty="0"/>
        </a:p>
      </dgm:t>
    </dgm:pt>
    <dgm:pt modelId="{B949445C-046B-4E96-AE5D-0ED062E24369}" type="parTrans" cxnId="{E84F73C1-2E98-49BA-927F-7322D7B35C3C}">
      <dgm:prSet/>
      <dgm:spPr/>
      <dgm:t>
        <a:bodyPr/>
        <a:lstStyle/>
        <a:p>
          <a:endParaRPr lang="en-IN"/>
        </a:p>
      </dgm:t>
    </dgm:pt>
    <dgm:pt modelId="{19813A7D-EC65-4233-ADFD-D9A3A9311206}" type="sibTrans" cxnId="{E84F73C1-2E98-49BA-927F-7322D7B35C3C}">
      <dgm:prSet/>
      <dgm:spPr/>
      <dgm:t>
        <a:bodyPr/>
        <a:lstStyle/>
        <a:p>
          <a:endParaRPr lang="en-IN"/>
        </a:p>
      </dgm:t>
    </dgm:pt>
    <dgm:pt modelId="{FF09E652-5AC9-4936-BEE2-B45047225871}">
      <dgm:prSet phldrT="[Text]"/>
      <dgm:spPr/>
      <dgm:t>
        <a:bodyPr/>
        <a:lstStyle/>
        <a:p>
          <a:r>
            <a:rPr lang="en-IN" dirty="0" smtClean="0"/>
            <a:t>Female infertility</a:t>
          </a:r>
          <a:endParaRPr lang="en-IN" dirty="0"/>
        </a:p>
      </dgm:t>
    </dgm:pt>
    <dgm:pt modelId="{E1E0B80B-025F-4737-BD4A-ACEAA5501512}" type="parTrans" cxnId="{382C01E5-4307-4AF8-9750-201EBB0C85D5}">
      <dgm:prSet/>
      <dgm:spPr/>
      <dgm:t>
        <a:bodyPr/>
        <a:lstStyle/>
        <a:p>
          <a:endParaRPr lang="en-IN"/>
        </a:p>
      </dgm:t>
    </dgm:pt>
    <dgm:pt modelId="{E0C405E6-B2D0-4A47-B672-A11F748D500E}" type="sibTrans" cxnId="{382C01E5-4307-4AF8-9750-201EBB0C85D5}">
      <dgm:prSet/>
      <dgm:spPr/>
      <dgm:t>
        <a:bodyPr/>
        <a:lstStyle/>
        <a:p>
          <a:endParaRPr lang="en-IN"/>
        </a:p>
      </dgm:t>
    </dgm:pt>
    <dgm:pt modelId="{F2B4DB63-57E2-4305-A19E-CE9DB559CB9F}">
      <dgm:prSet phldrT="[Text]"/>
      <dgm:spPr/>
      <dgm:t>
        <a:bodyPr/>
        <a:lstStyle/>
        <a:p>
          <a:r>
            <a:rPr lang="en-IN" smtClean="0"/>
            <a:t>Controlled ovarian stimulation</a:t>
          </a:r>
          <a:endParaRPr lang="en-IN"/>
        </a:p>
      </dgm:t>
    </dgm:pt>
    <dgm:pt modelId="{913025B4-933A-4519-853A-D48069086C41}" type="parTrans" cxnId="{1AB006BD-9B9D-4931-A4C9-186E86E43A7D}">
      <dgm:prSet/>
      <dgm:spPr/>
      <dgm:t>
        <a:bodyPr/>
        <a:lstStyle/>
        <a:p>
          <a:endParaRPr lang="en-IN"/>
        </a:p>
      </dgm:t>
    </dgm:pt>
    <dgm:pt modelId="{08198441-3B17-4B64-AFFD-1D7537768C6E}" type="sibTrans" cxnId="{1AB006BD-9B9D-4931-A4C9-186E86E43A7D}">
      <dgm:prSet/>
      <dgm:spPr/>
      <dgm:t>
        <a:bodyPr/>
        <a:lstStyle/>
        <a:p>
          <a:endParaRPr lang="en-IN"/>
        </a:p>
      </dgm:t>
    </dgm:pt>
    <dgm:pt modelId="{F220A8DC-9654-45BB-9222-3A48F8074AD0}">
      <dgm:prSet/>
      <dgm:spPr/>
      <dgm:t>
        <a:bodyPr/>
        <a:lstStyle/>
        <a:p>
          <a:r>
            <a:rPr lang="en-IN" dirty="0" smtClean="0"/>
            <a:t>Male infertility</a:t>
          </a:r>
          <a:endParaRPr lang="en-IN" dirty="0"/>
        </a:p>
      </dgm:t>
    </dgm:pt>
    <dgm:pt modelId="{D2892D37-A98D-4206-B2DF-4C8146907789}" type="parTrans" cxnId="{BEB00DD2-FC93-4C43-A58C-947BA26E01A0}">
      <dgm:prSet/>
      <dgm:spPr/>
      <dgm:t>
        <a:bodyPr/>
        <a:lstStyle/>
        <a:p>
          <a:endParaRPr lang="en-IN"/>
        </a:p>
      </dgm:t>
    </dgm:pt>
    <dgm:pt modelId="{C7D39053-3C9A-484C-9D03-5AE22A1A393D}" type="sibTrans" cxnId="{BEB00DD2-FC93-4C43-A58C-947BA26E01A0}">
      <dgm:prSet/>
      <dgm:spPr/>
      <dgm:t>
        <a:bodyPr/>
        <a:lstStyle/>
        <a:p>
          <a:endParaRPr lang="en-IN"/>
        </a:p>
      </dgm:t>
    </dgm:pt>
    <dgm:pt modelId="{96D14552-EECA-457C-A24F-910CCA188B46}">
      <dgm:prSet/>
      <dgm:spPr/>
      <dgm:t>
        <a:bodyPr/>
        <a:lstStyle/>
        <a:p>
          <a:r>
            <a:rPr lang="en-IN" dirty="0" smtClean="0"/>
            <a:t>Diagnosis of LH responsiveness</a:t>
          </a:r>
          <a:endParaRPr lang="en-IN" dirty="0"/>
        </a:p>
      </dgm:t>
    </dgm:pt>
    <dgm:pt modelId="{569A78CC-1FCF-4B39-830A-6F621B9539D0}" type="parTrans" cxnId="{904DC4DB-2581-464D-878B-6C3D4BF28D3C}">
      <dgm:prSet/>
      <dgm:spPr/>
      <dgm:t>
        <a:bodyPr/>
        <a:lstStyle/>
        <a:p>
          <a:endParaRPr lang="en-IN"/>
        </a:p>
      </dgm:t>
    </dgm:pt>
    <dgm:pt modelId="{68D15B15-157B-4D8F-A832-3C87853489A1}" type="sibTrans" cxnId="{904DC4DB-2581-464D-878B-6C3D4BF28D3C}">
      <dgm:prSet/>
      <dgm:spPr/>
      <dgm:t>
        <a:bodyPr/>
        <a:lstStyle/>
        <a:p>
          <a:endParaRPr lang="en-IN"/>
        </a:p>
      </dgm:t>
    </dgm:pt>
    <dgm:pt modelId="{369E34AB-F166-4B06-A5A8-3FCE989CC9C8}">
      <dgm:prSet phldrT="[Text]"/>
      <dgm:spPr/>
      <dgm:t>
        <a:bodyPr/>
        <a:lstStyle/>
        <a:p>
          <a:r>
            <a:rPr lang="en-IN" dirty="0" smtClean="0"/>
            <a:t>Suppression</a:t>
          </a:r>
          <a:endParaRPr lang="en-IN" dirty="0"/>
        </a:p>
      </dgm:t>
    </dgm:pt>
    <dgm:pt modelId="{0906E872-E03D-48B0-A401-A428E3AC9FB8}" type="sibTrans" cxnId="{EE476171-6F20-417D-8346-B3D8E866BE33}">
      <dgm:prSet/>
      <dgm:spPr/>
      <dgm:t>
        <a:bodyPr/>
        <a:lstStyle/>
        <a:p>
          <a:endParaRPr lang="en-IN"/>
        </a:p>
      </dgm:t>
    </dgm:pt>
    <dgm:pt modelId="{12D3C64F-5CF7-4CBA-9BE8-0C6990E0FAB2}" type="parTrans" cxnId="{EE476171-6F20-417D-8346-B3D8E866BE33}">
      <dgm:prSet/>
      <dgm:spPr/>
      <dgm:t>
        <a:bodyPr/>
        <a:lstStyle/>
        <a:p>
          <a:endParaRPr lang="en-IN"/>
        </a:p>
      </dgm:t>
    </dgm:pt>
    <dgm:pt modelId="{3122A6A9-6E1D-4639-89C7-147FE0B79111}">
      <dgm:prSet/>
      <dgm:spPr/>
      <dgm:t>
        <a:bodyPr/>
        <a:lstStyle/>
        <a:p>
          <a:r>
            <a:rPr lang="en-IN" smtClean="0"/>
            <a:t>Endometriosis</a:t>
          </a:r>
          <a:endParaRPr lang="en-IN" dirty="0" smtClean="0"/>
        </a:p>
      </dgm:t>
    </dgm:pt>
    <dgm:pt modelId="{0A4ACC4C-98B0-4CA1-B99B-70C313B844E3}" type="parTrans" cxnId="{676CA861-ED5B-49B0-810B-60C87E5052CD}">
      <dgm:prSet/>
      <dgm:spPr/>
      <dgm:t>
        <a:bodyPr/>
        <a:lstStyle/>
        <a:p>
          <a:endParaRPr lang="en-IN"/>
        </a:p>
      </dgm:t>
    </dgm:pt>
    <dgm:pt modelId="{78824C89-D92A-4DF4-B1AA-C53C0C18A650}" type="sibTrans" cxnId="{676CA861-ED5B-49B0-810B-60C87E5052CD}">
      <dgm:prSet/>
      <dgm:spPr/>
      <dgm:t>
        <a:bodyPr/>
        <a:lstStyle/>
        <a:p>
          <a:endParaRPr lang="en-IN"/>
        </a:p>
      </dgm:t>
    </dgm:pt>
    <dgm:pt modelId="{6208AAD1-22D0-4CE3-89D3-15D166D9CD2D}">
      <dgm:prSet/>
      <dgm:spPr/>
      <dgm:t>
        <a:bodyPr/>
        <a:lstStyle/>
        <a:p>
          <a:r>
            <a:rPr lang="en-IN" dirty="0" smtClean="0"/>
            <a:t>Uterine leiomyoma</a:t>
          </a:r>
        </a:p>
      </dgm:t>
    </dgm:pt>
    <dgm:pt modelId="{DA37559F-B766-4414-9E89-7DC6AD98E769}" type="parTrans" cxnId="{02BC67FB-C4A4-4C0A-B7FB-EBE79F2007F6}">
      <dgm:prSet/>
      <dgm:spPr/>
      <dgm:t>
        <a:bodyPr/>
        <a:lstStyle/>
        <a:p>
          <a:endParaRPr lang="en-IN"/>
        </a:p>
      </dgm:t>
    </dgm:pt>
    <dgm:pt modelId="{E0C3471F-CD29-4F6D-8341-90142882B010}" type="sibTrans" cxnId="{02BC67FB-C4A4-4C0A-B7FB-EBE79F2007F6}">
      <dgm:prSet/>
      <dgm:spPr/>
      <dgm:t>
        <a:bodyPr/>
        <a:lstStyle/>
        <a:p>
          <a:endParaRPr lang="en-IN"/>
        </a:p>
      </dgm:t>
    </dgm:pt>
    <dgm:pt modelId="{84985C17-09C8-4692-9564-DA371678557A}">
      <dgm:prSet/>
      <dgm:spPr/>
      <dgm:t>
        <a:bodyPr/>
        <a:lstStyle/>
        <a:p>
          <a:r>
            <a:rPr lang="en-IN" smtClean="0"/>
            <a:t>Central precocious puberty</a:t>
          </a:r>
          <a:endParaRPr lang="en-IN" dirty="0" smtClean="0"/>
        </a:p>
      </dgm:t>
    </dgm:pt>
    <dgm:pt modelId="{55BCE4B5-E2C8-4FBE-87CC-2692134FA817}" type="parTrans" cxnId="{8BF5DA13-1445-40BD-8DC0-5A65A8A9EB43}">
      <dgm:prSet/>
      <dgm:spPr/>
      <dgm:t>
        <a:bodyPr/>
        <a:lstStyle/>
        <a:p>
          <a:endParaRPr lang="en-IN"/>
        </a:p>
      </dgm:t>
    </dgm:pt>
    <dgm:pt modelId="{E2E5AF3E-5EC8-4695-8E1E-711E26D2E550}" type="sibTrans" cxnId="{8BF5DA13-1445-40BD-8DC0-5A65A8A9EB43}">
      <dgm:prSet/>
      <dgm:spPr/>
      <dgm:t>
        <a:bodyPr/>
        <a:lstStyle/>
        <a:p>
          <a:endParaRPr lang="en-IN"/>
        </a:p>
      </dgm:t>
    </dgm:pt>
    <dgm:pt modelId="{3D053A19-60FF-4FE7-BBDD-B2D822B5985C}">
      <dgm:prSet/>
      <dgm:spPr/>
      <dgm:t>
        <a:bodyPr/>
        <a:lstStyle/>
        <a:p>
          <a:r>
            <a:rPr lang="en-IN" dirty="0" smtClean="0"/>
            <a:t>Advanced breast and ovarian cancer</a:t>
          </a:r>
          <a:endParaRPr lang="en-IN" b="1" i="1" dirty="0"/>
        </a:p>
      </dgm:t>
    </dgm:pt>
    <dgm:pt modelId="{FD695236-71FC-4F9C-93BC-7E83B5857A6B}" type="parTrans" cxnId="{2316EFEF-8500-4AFB-8832-EBD5E4902792}">
      <dgm:prSet/>
      <dgm:spPr/>
      <dgm:t>
        <a:bodyPr/>
        <a:lstStyle/>
        <a:p>
          <a:endParaRPr lang="en-IN"/>
        </a:p>
      </dgm:t>
    </dgm:pt>
    <dgm:pt modelId="{9B04C94F-E8CF-4397-90F5-683841F5A32D}" type="sibTrans" cxnId="{2316EFEF-8500-4AFB-8832-EBD5E4902792}">
      <dgm:prSet/>
      <dgm:spPr/>
      <dgm:t>
        <a:bodyPr/>
        <a:lstStyle/>
        <a:p>
          <a:endParaRPr lang="en-IN"/>
        </a:p>
      </dgm:t>
    </dgm:pt>
    <dgm:pt modelId="{544CF30D-8A9B-4ACE-8F01-F4A38CFAF916}">
      <dgm:prSet/>
      <dgm:spPr/>
      <dgm:t>
        <a:bodyPr/>
        <a:lstStyle/>
        <a:p>
          <a:r>
            <a:rPr lang="en-IN" smtClean="0"/>
            <a:t>Prostate cancer</a:t>
          </a:r>
          <a:endParaRPr lang="en-IN" dirty="0" smtClean="0"/>
        </a:p>
      </dgm:t>
    </dgm:pt>
    <dgm:pt modelId="{23DF00FB-586E-4D14-8C57-7971A587B5D6}" type="parTrans" cxnId="{402E2852-CD21-4898-9D06-424C0E59710E}">
      <dgm:prSet/>
      <dgm:spPr/>
      <dgm:t>
        <a:bodyPr/>
        <a:lstStyle/>
        <a:p>
          <a:endParaRPr lang="en-IN"/>
        </a:p>
      </dgm:t>
    </dgm:pt>
    <dgm:pt modelId="{8D80AC84-311E-4A16-B9E6-5669C2B41D42}" type="sibTrans" cxnId="{402E2852-CD21-4898-9D06-424C0E59710E}">
      <dgm:prSet/>
      <dgm:spPr/>
      <dgm:t>
        <a:bodyPr/>
        <a:lstStyle/>
        <a:p>
          <a:endParaRPr lang="en-IN"/>
        </a:p>
      </dgm:t>
    </dgm:pt>
    <dgm:pt modelId="{73D52C82-42CC-4DB6-B916-E0AB43C5CAA0}" type="pres">
      <dgm:prSet presAssocID="{75652E31-9B5A-481F-8F9C-4A30EE231050}" presName="Name0" presStyleCnt="0">
        <dgm:presLayoutVars>
          <dgm:dir/>
          <dgm:animLvl val="lvl"/>
          <dgm:resizeHandles val="exact"/>
        </dgm:presLayoutVars>
      </dgm:prSet>
      <dgm:spPr/>
      <dgm:t>
        <a:bodyPr/>
        <a:lstStyle/>
        <a:p>
          <a:endParaRPr lang="en-IN"/>
        </a:p>
      </dgm:t>
    </dgm:pt>
    <dgm:pt modelId="{E17D3746-ECA8-4906-854C-3EE693627D66}" type="pres">
      <dgm:prSet presAssocID="{D5D9A626-D257-482F-85AA-9DCEBAF4771B}" presName="composite" presStyleCnt="0"/>
      <dgm:spPr/>
    </dgm:pt>
    <dgm:pt modelId="{B5E79BD4-9C70-48F4-B04E-80CBC4870AF0}" type="pres">
      <dgm:prSet presAssocID="{D5D9A626-D257-482F-85AA-9DCEBAF4771B}" presName="parTx" presStyleLbl="alignNode1" presStyleIdx="0" presStyleCnt="2">
        <dgm:presLayoutVars>
          <dgm:chMax val="0"/>
          <dgm:chPref val="0"/>
          <dgm:bulletEnabled val="1"/>
        </dgm:presLayoutVars>
      </dgm:prSet>
      <dgm:spPr/>
      <dgm:t>
        <a:bodyPr/>
        <a:lstStyle/>
        <a:p>
          <a:endParaRPr lang="en-IN"/>
        </a:p>
      </dgm:t>
    </dgm:pt>
    <dgm:pt modelId="{190E977C-B6B7-49AE-AF65-033493B0880D}" type="pres">
      <dgm:prSet presAssocID="{D5D9A626-D257-482F-85AA-9DCEBAF4771B}" presName="desTx" presStyleLbl="alignAccFollowNode1" presStyleIdx="0" presStyleCnt="2">
        <dgm:presLayoutVars>
          <dgm:bulletEnabled val="1"/>
        </dgm:presLayoutVars>
      </dgm:prSet>
      <dgm:spPr/>
      <dgm:t>
        <a:bodyPr/>
        <a:lstStyle/>
        <a:p>
          <a:endParaRPr lang="en-IN"/>
        </a:p>
      </dgm:t>
    </dgm:pt>
    <dgm:pt modelId="{86FB549B-4BD1-4E9D-994D-6E6FE54C3935}" type="pres">
      <dgm:prSet presAssocID="{19813A7D-EC65-4233-ADFD-D9A3A9311206}" presName="space" presStyleCnt="0"/>
      <dgm:spPr/>
    </dgm:pt>
    <dgm:pt modelId="{95F617D0-06B6-461D-BBBD-4935D1C6151F}" type="pres">
      <dgm:prSet presAssocID="{369E34AB-F166-4B06-A5A8-3FCE989CC9C8}" presName="composite" presStyleCnt="0"/>
      <dgm:spPr/>
    </dgm:pt>
    <dgm:pt modelId="{B52929EC-6025-455A-B286-BFDE91F40E43}" type="pres">
      <dgm:prSet presAssocID="{369E34AB-F166-4B06-A5A8-3FCE989CC9C8}" presName="parTx" presStyleLbl="alignNode1" presStyleIdx="1" presStyleCnt="2">
        <dgm:presLayoutVars>
          <dgm:chMax val="0"/>
          <dgm:chPref val="0"/>
          <dgm:bulletEnabled val="1"/>
        </dgm:presLayoutVars>
      </dgm:prSet>
      <dgm:spPr/>
      <dgm:t>
        <a:bodyPr/>
        <a:lstStyle/>
        <a:p>
          <a:endParaRPr lang="en-IN"/>
        </a:p>
      </dgm:t>
    </dgm:pt>
    <dgm:pt modelId="{565134BA-B1C9-4B2F-B324-DFC5E40DA575}" type="pres">
      <dgm:prSet presAssocID="{369E34AB-F166-4B06-A5A8-3FCE989CC9C8}" presName="desTx" presStyleLbl="alignAccFollowNode1" presStyleIdx="1" presStyleCnt="2">
        <dgm:presLayoutVars>
          <dgm:bulletEnabled val="1"/>
        </dgm:presLayoutVars>
      </dgm:prSet>
      <dgm:spPr/>
      <dgm:t>
        <a:bodyPr/>
        <a:lstStyle/>
        <a:p>
          <a:endParaRPr lang="en-IN"/>
        </a:p>
      </dgm:t>
    </dgm:pt>
  </dgm:ptLst>
  <dgm:cxnLst>
    <dgm:cxn modelId="{B4E41086-8EF6-4198-9F62-9D6F116219C0}" type="presOf" srcId="{3D053A19-60FF-4FE7-BBDD-B2D822B5985C}" destId="{565134BA-B1C9-4B2F-B324-DFC5E40DA575}" srcOrd="0" destOrd="5" presId="urn:microsoft.com/office/officeart/2005/8/layout/hList1"/>
    <dgm:cxn modelId="{6BAE8933-9160-4232-A237-DA88273CF6D0}" type="presOf" srcId="{369E34AB-F166-4B06-A5A8-3FCE989CC9C8}" destId="{B52929EC-6025-455A-B286-BFDE91F40E43}" srcOrd="0" destOrd="0" presId="urn:microsoft.com/office/officeart/2005/8/layout/hList1"/>
    <dgm:cxn modelId="{02BC67FB-C4A4-4C0A-B7FB-EBE79F2007F6}" srcId="{369E34AB-F166-4B06-A5A8-3FCE989CC9C8}" destId="{6208AAD1-22D0-4CE3-89D3-15D166D9CD2D}" srcOrd="2" destOrd="0" parTransId="{DA37559F-B766-4414-9E89-7DC6AD98E769}" sibTransId="{E0C3471F-CD29-4F6D-8341-90142882B010}"/>
    <dgm:cxn modelId="{8BF5DA13-1445-40BD-8DC0-5A65A8A9EB43}" srcId="{369E34AB-F166-4B06-A5A8-3FCE989CC9C8}" destId="{84985C17-09C8-4692-9564-DA371678557A}" srcOrd="4" destOrd="0" parTransId="{55BCE4B5-E2C8-4FBE-87CC-2692134FA817}" sibTransId="{E2E5AF3E-5EC8-4695-8E1E-711E26D2E550}"/>
    <dgm:cxn modelId="{40C24DA1-66E9-4880-A9A6-8DAFA0F565E9}" type="presOf" srcId="{FF09E652-5AC9-4936-BEE2-B45047225871}" destId="{190E977C-B6B7-49AE-AF65-033493B0880D}" srcOrd="0" destOrd="0" presId="urn:microsoft.com/office/officeart/2005/8/layout/hList1"/>
    <dgm:cxn modelId="{BEB00DD2-FC93-4C43-A58C-947BA26E01A0}" srcId="{D5D9A626-D257-482F-85AA-9DCEBAF4771B}" destId="{F220A8DC-9654-45BB-9222-3A48F8074AD0}" srcOrd="1" destOrd="0" parTransId="{D2892D37-A98D-4206-B2DF-4C8146907789}" sibTransId="{C7D39053-3C9A-484C-9D03-5AE22A1A393D}"/>
    <dgm:cxn modelId="{676CA861-ED5B-49B0-810B-60C87E5052CD}" srcId="{369E34AB-F166-4B06-A5A8-3FCE989CC9C8}" destId="{3122A6A9-6E1D-4639-89C7-147FE0B79111}" srcOrd="1" destOrd="0" parTransId="{0A4ACC4C-98B0-4CA1-B99B-70C313B844E3}" sibTransId="{78824C89-D92A-4DF4-B1AA-C53C0C18A650}"/>
    <dgm:cxn modelId="{E84F73C1-2E98-49BA-927F-7322D7B35C3C}" srcId="{75652E31-9B5A-481F-8F9C-4A30EE231050}" destId="{D5D9A626-D257-482F-85AA-9DCEBAF4771B}" srcOrd="0" destOrd="0" parTransId="{B949445C-046B-4E96-AE5D-0ED062E24369}" sibTransId="{19813A7D-EC65-4233-ADFD-D9A3A9311206}"/>
    <dgm:cxn modelId="{30E9F1A4-94FF-4A09-A1FD-1FF2915CF39F}" type="presOf" srcId="{75652E31-9B5A-481F-8F9C-4A30EE231050}" destId="{73D52C82-42CC-4DB6-B916-E0AB43C5CAA0}" srcOrd="0" destOrd="0" presId="urn:microsoft.com/office/officeart/2005/8/layout/hList1"/>
    <dgm:cxn modelId="{904DC4DB-2581-464D-878B-6C3D4BF28D3C}" srcId="{D5D9A626-D257-482F-85AA-9DCEBAF4771B}" destId="{96D14552-EECA-457C-A24F-910CCA188B46}" srcOrd="2" destOrd="0" parTransId="{569A78CC-1FCF-4B39-830A-6F621B9539D0}" sibTransId="{68D15B15-157B-4D8F-A832-3C87853489A1}"/>
    <dgm:cxn modelId="{56CA1A21-0387-435A-89B4-88E20618A81B}" type="presOf" srcId="{D5D9A626-D257-482F-85AA-9DCEBAF4771B}" destId="{B5E79BD4-9C70-48F4-B04E-80CBC4870AF0}" srcOrd="0" destOrd="0" presId="urn:microsoft.com/office/officeart/2005/8/layout/hList1"/>
    <dgm:cxn modelId="{F2A2F9AA-EE62-48D8-8A59-AAC23CCF121C}" type="presOf" srcId="{544CF30D-8A9B-4ACE-8F01-F4A38CFAF916}" destId="{565134BA-B1C9-4B2F-B324-DFC5E40DA575}" srcOrd="0" destOrd="3" presId="urn:microsoft.com/office/officeart/2005/8/layout/hList1"/>
    <dgm:cxn modelId="{402E2852-CD21-4898-9D06-424C0E59710E}" srcId="{369E34AB-F166-4B06-A5A8-3FCE989CC9C8}" destId="{544CF30D-8A9B-4ACE-8F01-F4A38CFAF916}" srcOrd="3" destOrd="0" parTransId="{23DF00FB-586E-4D14-8C57-7971A587B5D6}" sibTransId="{8D80AC84-311E-4A16-B9E6-5669C2B41D42}"/>
    <dgm:cxn modelId="{EE476171-6F20-417D-8346-B3D8E866BE33}" srcId="{75652E31-9B5A-481F-8F9C-4A30EE231050}" destId="{369E34AB-F166-4B06-A5A8-3FCE989CC9C8}" srcOrd="1" destOrd="0" parTransId="{12D3C64F-5CF7-4CBA-9BE8-0C6990E0FAB2}" sibTransId="{0906E872-E03D-48B0-A401-A428E3AC9FB8}"/>
    <dgm:cxn modelId="{0B919075-3574-44F4-B49A-DFD820D21ABF}" type="presOf" srcId="{3122A6A9-6E1D-4639-89C7-147FE0B79111}" destId="{565134BA-B1C9-4B2F-B324-DFC5E40DA575}" srcOrd="0" destOrd="1" presId="urn:microsoft.com/office/officeart/2005/8/layout/hList1"/>
    <dgm:cxn modelId="{1AB006BD-9B9D-4931-A4C9-186E86E43A7D}" srcId="{369E34AB-F166-4B06-A5A8-3FCE989CC9C8}" destId="{F2B4DB63-57E2-4305-A19E-CE9DB559CB9F}" srcOrd="0" destOrd="0" parTransId="{913025B4-933A-4519-853A-D48069086C41}" sibTransId="{08198441-3B17-4B64-AFFD-1D7537768C6E}"/>
    <dgm:cxn modelId="{ECA4DC46-05A8-4BE6-A24D-87A507E50669}" type="presOf" srcId="{6208AAD1-22D0-4CE3-89D3-15D166D9CD2D}" destId="{565134BA-B1C9-4B2F-B324-DFC5E40DA575}" srcOrd="0" destOrd="2" presId="urn:microsoft.com/office/officeart/2005/8/layout/hList1"/>
    <dgm:cxn modelId="{CD9B25E0-4C1B-4D36-BA3C-D3967A9B4165}" type="presOf" srcId="{F220A8DC-9654-45BB-9222-3A48F8074AD0}" destId="{190E977C-B6B7-49AE-AF65-033493B0880D}" srcOrd="0" destOrd="1" presId="urn:microsoft.com/office/officeart/2005/8/layout/hList1"/>
    <dgm:cxn modelId="{9845E25E-EF5A-451B-A24B-9BEFD479A079}" type="presOf" srcId="{F2B4DB63-57E2-4305-A19E-CE9DB559CB9F}" destId="{565134BA-B1C9-4B2F-B324-DFC5E40DA575}" srcOrd="0" destOrd="0" presId="urn:microsoft.com/office/officeart/2005/8/layout/hList1"/>
    <dgm:cxn modelId="{93A310A1-A495-4BC4-8661-9E22536DA07F}" type="presOf" srcId="{84985C17-09C8-4692-9564-DA371678557A}" destId="{565134BA-B1C9-4B2F-B324-DFC5E40DA575}" srcOrd="0" destOrd="4" presId="urn:microsoft.com/office/officeart/2005/8/layout/hList1"/>
    <dgm:cxn modelId="{8E5AC1AA-9649-47F1-A82B-801542A8EBBD}" type="presOf" srcId="{96D14552-EECA-457C-A24F-910CCA188B46}" destId="{190E977C-B6B7-49AE-AF65-033493B0880D}" srcOrd="0" destOrd="2" presId="urn:microsoft.com/office/officeart/2005/8/layout/hList1"/>
    <dgm:cxn modelId="{382C01E5-4307-4AF8-9750-201EBB0C85D5}" srcId="{D5D9A626-D257-482F-85AA-9DCEBAF4771B}" destId="{FF09E652-5AC9-4936-BEE2-B45047225871}" srcOrd="0" destOrd="0" parTransId="{E1E0B80B-025F-4737-BD4A-ACEAA5501512}" sibTransId="{E0C405E6-B2D0-4A47-B672-A11F748D500E}"/>
    <dgm:cxn modelId="{2316EFEF-8500-4AFB-8832-EBD5E4902792}" srcId="{369E34AB-F166-4B06-A5A8-3FCE989CC9C8}" destId="{3D053A19-60FF-4FE7-BBDD-B2D822B5985C}" srcOrd="5" destOrd="0" parTransId="{FD695236-71FC-4F9C-93BC-7E83B5857A6B}" sibTransId="{9B04C94F-E8CF-4397-90F5-683841F5A32D}"/>
    <dgm:cxn modelId="{A125FD9B-9A95-4AC2-954E-F4F26AE9B7BE}" type="presParOf" srcId="{73D52C82-42CC-4DB6-B916-E0AB43C5CAA0}" destId="{E17D3746-ECA8-4906-854C-3EE693627D66}" srcOrd="0" destOrd="0" presId="urn:microsoft.com/office/officeart/2005/8/layout/hList1"/>
    <dgm:cxn modelId="{F52F9989-96A5-40A8-9E46-868778BAC0DE}" type="presParOf" srcId="{E17D3746-ECA8-4906-854C-3EE693627D66}" destId="{B5E79BD4-9C70-48F4-B04E-80CBC4870AF0}" srcOrd="0" destOrd="0" presId="urn:microsoft.com/office/officeart/2005/8/layout/hList1"/>
    <dgm:cxn modelId="{31AE8A18-0DCC-47B9-B3EC-74EE04F4E515}" type="presParOf" srcId="{E17D3746-ECA8-4906-854C-3EE693627D66}" destId="{190E977C-B6B7-49AE-AF65-033493B0880D}" srcOrd="1" destOrd="0" presId="urn:microsoft.com/office/officeart/2005/8/layout/hList1"/>
    <dgm:cxn modelId="{3AB4A396-0C5E-4D59-BB0A-8A91FFA8D420}" type="presParOf" srcId="{73D52C82-42CC-4DB6-B916-E0AB43C5CAA0}" destId="{86FB549B-4BD1-4E9D-994D-6E6FE54C3935}" srcOrd="1" destOrd="0" presId="urn:microsoft.com/office/officeart/2005/8/layout/hList1"/>
    <dgm:cxn modelId="{FF5C66A1-558C-427D-AF42-3D307C192CBB}" type="presParOf" srcId="{73D52C82-42CC-4DB6-B916-E0AB43C5CAA0}" destId="{95F617D0-06B6-461D-BBBD-4935D1C6151F}" srcOrd="2" destOrd="0" presId="urn:microsoft.com/office/officeart/2005/8/layout/hList1"/>
    <dgm:cxn modelId="{92CAA015-850D-43E5-96DA-15A5FF0061FB}" type="presParOf" srcId="{95F617D0-06B6-461D-BBBD-4935D1C6151F}" destId="{B52929EC-6025-455A-B286-BFDE91F40E43}" srcOrd="0" destOrd="0" presId="urn:microsoft.com/office/officeart/2005/8/layout/hList1"/>
    <dgm:cxn modelId="{9D1B0CF3-CD53-46E2-A371-28607E513EA2}" type="presParOf" srcId="{95F617D0-06B6-461D-BBBD-4935D1C6151F}" destId="{565134BA-B1C9-4B2F-B324-DFC5E40DA575}"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22F2AF2-325B-45F6-B7EB-12497CA5D9E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60CBFCF4-88CF-458F-9F2B-196F14928D23}">
      <dgm:prSet/>
      <dgm:spPr/>
      <dgm:t>
        <a:bodyPr/>
        <a:lstStyle/>
        <a:p>
          <a:pPr rtl="0"/>
          <a:r>
            <a:rPr lang="en-IN" smtClean="0"/>
            <a:t>Injection of native GnRH - immediate response that may be used to evaluate the status of hypothalamic-pituitary-gonadal function in a variety of neuroendocrine conditions associated with amenorrhea and infertility. </a:t>
          </a:r>
          <a:endParaRPr lang="en-IN"/>
        </a:p>
      </dgm:t>
    </dgm:pt>
    <dgm:pt modelId="{2AF35297-2341-4C4C-AE83-1C2B1D5393BA}" type="parTrans" cxnId="{30F22C26-7937-4AF3-A70F-DBF095628CF1}">
      <dgm:prSet/>
      <dgm:spPr/>
      <dgm:t>
        <a:bodyPr/>
        <a:lstStyle/>
        <a:p>
          <a:endParaRPr lang="en-US"/>
        </a:p>
      </dgm:t>
    </dgm:pt>
    <dgm:pt modelId="{6AA2A4DC-12C2-40A0-BD6D-91536187C57A}" type="sibTrans" cxnId="{30F22C26-7937-4AF3-A70F-DBF095628CF1}">
      <dgm:prSet/>
      <dgm:spPr/>
      <dgm:t>
        <a:bodyPr/>
        <a:lstStyle/>
        <a:p>
          <a:endParaRPr lang="en-US"/>
        </a:p>
      </dgm:t>
    </dgm:pt>
    <dgm:pt modelId="{CFF8411C-8C22-48D7-8CC1-3264ADD64826}">
      <dgm:prSet/>
      <dgm:spPr/>
      <dgm:t>
        <a:bodyPr/>
        <a:lstStyle/>
        <a:p>
          <a:pPr rtl="0"/>
          <a:r>
            <a:rPr lang="en-IN" smtClean="0"/>
            <a:t>Used in an attempt to differentiate hypothalamic disorders from primary pituitary deficiencies.</a:t>
          </a:r>
          <a:endParaRPr lang="en-IN"/>
        </a:p>
      </dgm:t>
    </dgm:pt>
    <dgm:pt modelId="{4AF3E0C2-ED52-4F5B-9487-8D9EE1C2E401}" type="parTrans" cxnId="{5ECC36F7-3AB0-45F3-9248-BE55D497DDD4}">
      <dgm:prSet/>
      <dgm:spPr/>
      <dgm:t>
        <a:bodyPr/>
        <a:lstStyle/>
        <a:p>
          <a:endParaRPr lang="en-US"/>
        </a:p>
      </dgm:t>
    </dgm:pt>
    <dgm:pt modelId="{54064076-DDC4-4804-9898-123798DB0503}" type="sibTrans" cxnId="{5ECC36F7-3AB0-45F3-9248-BE55D497DDD4}">
      <dgm:prSet/>
      <dgm:spPr/>
      <dgm:t>
        <a:bodyPr/>
        <a:lstStyle/>
        <a:p>
          <a:endParaRPr lang="en-US"/>
        </a:p>
      </dgm:t>
    </dgm:pt>
    <dgm:pt modelId="{AC9B2323-A243-466B-850F-41C6480F3405}" type="pres">
      <dgm:prSet presAssocID="{722F2AF2-325B-45F6-B7EB-12497CA5D9EA}" presName="linear" presStyleCnt="0">
        <dgm:presLayoutVars>
          <dgm:animLvl val="lvl"/>
          <dgm:resizeHandles val="exact"/>
        </dgm:presLayoutVars>
      </dgm:prSet>
      <dgm:spPr/>
      <dgm:t>
        <a:bodyPr/>
        <a:lstStyle/>
        <a:p>
          <a:endParaRPr lang="en-US"/>
        </a:p>
      </dgm:t>
    </dgm:pt>
    <dgm:pt modelId="{430D0B4B-E6B5-49C7-8588-A77C0DAD570A}" type="pres">
      <dgm:prSet presAssocID="{60CBFCF4-88CF-458F-9F2B-196F14928D23}" presName="parentText" presStyleLbl="node1" presStyleIdx="0" presStyleCnt="2">
        <dgm:presLayoutVars>
          <dgm:chMax val="0"/>
          <dgm:bulletEnabled val="1"/>
        </dgm:presLayoutVars>
      </dgm:prSet>
      <dgm:spPr/>
      <dgm:t>
        <a:bodyPr/>
        <a:lstStyle/>
        <a:p>
          <a:endParaRPr lang="en-US"/>
        </a:p>
      </dgm:t>
    </dgm:pt>
    <dgm:pt modelId="{1F408C5A-751E-44D0-A27D-6B57EE0ADAE0}" type="pres">
      <dgm:prSet presAssocID="{6AA2A4DC-12C2-40A0-BD6D-91536187C57A}" presName="spacer" presStyleCnt="0"/>
      <dgm:spPr/>
    </dgm:pt>
    <dgm:pt modelId="{79792A6D-1414-40B3-957E-B6674A55D497}" type="pres">
      <dgm:prSet presAssocID="{CFF8411C-8C22-48D7-8CC1-3264ADD64826}" presName="parentText" presStyleLbl="node1" presStyleIdx="1" presStyleCnt="2">
        <dgm:presLayoutVars>
          <dgm:chMax val="0"/>
          <dgm:bulletEnabled val="1"/>
        </dgm:presLayoutVars>
      </dgm:prSet>
      <dgm:spPr/>
      <dgm:t>
        <a:bodyPr/>
        <a:lstStyle/>
        <a:p>
          <a:endParaRPr lang="en-US"/>
        </a:p>
      </dgm:t>
    </dgm:pt>
  </dgm:ptLst>
  <dgm:cxnLst>
    <dgm:cxn modelId="{ED4AE66F-BE5B-4149-89BF-1621A84CDD6F}" type="presOf" srcId="{CFF8411C-8C22-48D7-8CC1-3264ADD64826}" destId="{79792A6D-1414-40B3-957E-B6674A55D497}" srcOrd="0" destOrd="0" presId="urn:microsoft.com/office/officeart/2005/8/layout/vList2"/>
    <dgm:cxn modelId="{BD1FCA47-18CC-41D1-BB20-81BE90BA83D0}" type="presOf" srcId="{722F2AF2-325B-45F6-B7EB-12497CA5D9EA}" destId="{AC9B2323-A243-466B-850F-41C6480F3405}" srcOrd="0" destOrd="0" presId="urn:microsoft.com/office/officeart/2005/8/layout/vList2"/>
    <dgm:cxn modelId="{30F22C26-7937-4AF3-A70F-DBF095628CF1}" srcId="{722F2AF2-325B-45F6-B7EB-12497CA5D9EA}" destId="{60CBFCF4-88CF-458F-9F2B-196F14928D23}" srcOrd="0" destOrd="0" parTransId="{2AF35297-2341-4C4C-AE83-1C2B1D5393BA}" sibTransId="{6AA2A4DC-12C2-40A0-BD6D-91536187C57A}"/>
    <dgm:cxn modelId="{59B2046E-451F-4EF4-BF51-667F606F15C5}" type="presOf" srcId="{60CBFCF4-88CF-458F-9F2B-196F14928D23}" destId="{430D0B4B-E6B5-49C7-8588-A77C0DAD570A}" srcOrd="0" destOrd="0" presId="urn:microsoft.com/office/officeart/2005/8/layout/vList2"/>
    <dgm:cxn modelId="{5ECC36F7-3AB0-45F3-9248-BE55D497DDD4}" srcId="{722F2AF2-325B-45F6-B7EB-12497CA5D9EA}" destId="{CFF8411C-8C22-48D7-8CC1-3264ADD64826}" srcOrd="1" destOrd="0" parTransId="{4AF3E0C2-ED52-4F5B-9487-8D9EE1C2E401}" sibTransId="{54064076-DDC4-4804-9898-123798DB0503}"/>
    <dgm:cxn modelId="{4BB6D960-289C-4E2B-96F4-F069F7ABFBF4}" type="presParOf" srcId="{AC9B2323-A243-466B-850F-41C6480F3405}" destId="{430D0B4B-E6B5-49C7-8588-A77C0DAD570A}" srcOrd="0" destOrd="0" presId="urn:microsoft.com/office/officeart/2005/8/layout/vList2"/>
    <dgm:cxn modelId="{32698453-495E-47DD-A5FE-588620A93C46}" type="presParOf" srcId="{AC9B2323-A243-466B-850F-41C6480F3405}" destId="{1F408C5A-751E-44D0-A27D-6B57EE0ADAE0}" srcOrd="1" destOrd="0" presId="urn:microsoft.com/office/officeart/2005/8/layout/vList2"/>
    <dgm:cxn modelId="{468D48AA-ABAF-4551-8BFE-DED1B030BDBC}" type="presParOf" srcId="{AC9B2323-A243-466B-850F-41C6480F3405}" destId="{79792A6D-1414-40B3-957E-B6674A55D497}"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92DBD19-827D-4691-9A93-BEAEC30442A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C85B38A-415D-43BB-BE9B-9197E13090ED}">
      <dgm:prSet/>
      <dgm:spPr/>
      <dgm:t>
        <a:bodyPr/>
        <a:lstStyle/>
        <a:p>
          <a:pPr rtl="0"/>
          <a:r>
            <a:rPr lang="en-IN" smtClean="0"/>
            <a:t>Pulsatile administration of GnRH</a:t>
          </a:r>
          <a:endParaRPr lang="en-IN"/>
        </a:p>
      </dgm:t>
    </dgm:pt>
    <dgm:pt modelId="{1F213E0E-2F8D-4514-A668-75FEBE38E65B}" type="parTrans" cxnId="{166B1AEF-8798-4A20-A4FF-D84B2E8F5640}">
      <dgm:prSet/>
      <dgm:spPr/>
      <dgm:t>
        <a:bodyPr/>
        <a:lstStyle/>
        <a:p>
          <a:endParaRPr lang="en-US"/>
        </a:p>
      </dgm:t>
    </dgm:pt>
    <dgm:pt modelId="{BFB94DF6-52CE-41DC-ADC1-201680340DBE}" type="sibTrans" cxnId="{166B1AEF-8798-4A20-A4FF-D84B2E8F5640}">
      <dgm:prSet/>
      <dgm:spPr/>
      <dgm:t>
        <a:bodyPr/>
        <a:lstStyle/>
        <a:p>
          <a:endParaRPr lang="en-US"/>
        </a:p>
      </dgm:t>
    </dgm:pt>
    <dgm:pt modelId="{F2616923-696B-49EE-BDDE-6D35CCB9E7F9}">
      <dgm:prSet/>
      <dgm:spPr/>
      <dgm:t>
        <a:bodyPr/>
        <a:lstStyle/>
        <a:p>
          <a:pPr rtl="0"/>
          <a:r>
            <a:rPr lang="en-IN" dirty="0" smtClean="0"/>
            <a:t>Can induce ovulation in </a:t>
          </a:r>
          <a:r>
            <a:rPr lang="en-IN" dirty="0" err="1" smtClean="0"/>
            <a:t>anovulatory</a:t>
          </a:r>
          <a:r>
            <a:rPr lang="en-IN" dirty="0" smtClean="0"/>
            <a:t> conditions, such as hypothalamic amenorrhea and polycystic ovarian disease</a:t>
          </a:r>
          <a:endParaRPr lang="en-IN" dirty="0"/>
        </a:p>
      </dgm:t>
    </dgm:pt>
    <dgm:pt modelId="{D7C7EA52-5D25-4EE0-B9C2-A88C21468F61}" type="parTrans" cxnId="{809F0061-4CA6-41FF-90EF-691CF9C55DFE}">
      <dgm:prSet/>
      <dgm:spPr/>
      <dgm:t>
        <a:bodyPr/>
        <a:lstStyle/>
        <a:p>
          <a:endParaRPr lang="en-US"/>
        </a:p>
      </dgm:t>
    </dgm:pt>
    <dgm:pt modelId="{3B785A4F-D75E-498E-B729-0EE908BC2E33}" type="sibTrans" cxnId="{809F0061-4CA6-41FF-90EF-691CF9C55DFE}">
      <dgm:prSet/>
      <dgm:spPr/>
      <dgm:t>
        <a:bodyPr/>
        <a:lstStyle/>
        <a:p>
          <a:endParaRPr lang="en-US"/>
        </a:p>
      </dgm:t>
    </dgm:pt>
    <dgm:pt modelId="{4E72E3A6-5A37-4636-9259-794FE94E078D}" type="pres">
      <dgm:prSet presAssocID="{392DBD19-827D-4691-9A93-BEAEC30442A3}" presName="linear" presStyleCnt="0">
        <dgm:presLayoutVars>
          <dgm:animLvl val="lvl"/>
          <dgm:resizeHandles val="exact"/>
        </dgm:presLayoutVars>
      </dgm:prSet>
      <dgm:spPr/>
      <dgm:t>
        <a:bodyPr/>
        <a:lstStyle/>
        <a:p>
          <a:endParaRPr lang="en-US"/>
        </a:p>
      </dgm:t>
    </dgm:pt>
    <dgm:pt modelId="{6D5167CE-818F-4E85-AE4D-2F56B72771C2}" type="pres">
      <dgm:prSet presAssocID="{AC85B38A-415D-43BB-BE9B-9197E13090ED}" presName="parentText" presStyleLbl="node1" presStyleIdx="0" presStyleCnt="2">
        <dgm:presLayoutVars>
          <dgm:chMax val="0"/>
          <dgm:bulletEnabled val="1"/>
        </dgm:presLayoutVars>
      </dgm:prSet>
      <dgm:spPr/>
      <dgm:t>
        <a:bodyPr/>
        <a:lstStyle/>
        <a:p>
          <a:endParaRPr lang="en-US"/>
        </a:p>
      </dgm:t>
    </dgm:pt>
    <dgm:pt modelId="{273413C1-D1CD-4471-9367-CEE6F0C38C8B}" type="pres">
      <dgm:prSet presAssocID="{BFB94DF6-52CE-41DC-ADC1-201680340DBE}" presName="spacer" presStyleCnt="0"/>
      <dgm:spPr/>
    </dgm:pt>
    <dgm:pt modelId="{EBF41798-7CB5-4401-909C-5125A9F4F6AF}" type="pres">
      <dgm:prSet presAssocID="{F2616923-696B-49EE-BDDE-6D35CCB9E7F9}" presName="parentText" presStyleLbl="node1" presStyleIdx="1" presStyleCnt="2">
        <dgm:presLayoutVars>
          <dgm:chMax val="0"/>
          <dgm:bulletEnabled val="1"/>
        </dgm:presLayoutVars>
      </dgm:prSet>
      <dgm:spPr/>
      <dgm:t>
        <a:bodyPr/>
        <a:lstStyle/>
        <a:p>
          <a:endParaRPr lang="en-US"/>
        </a:p>
      </dgm:t>
    </dgm:pt>
  </dgm:ptLst>
  <dgm:cxnLst>
    <dgm:cxn modelId="{ED22AFD5-1AD7-457D-AB71-2D0AA4B227C4}" type="presOf" srcId="{392DBD19-827D-4691-9A93-BEAEC30442A3}" destId="{4E72E3A6-5A37-4636-9259-794FE94E078D}" srcOrd="0" destOrd="0" presId="urn:microsoft.com/office/officeart/2005/8/layout/vList2"/>
    <dgm:cxn modelId="{809F0061-4CA6-41FF-90EF-691CF9C55DFE}" srcId="{392DBD19-827D-4691-9A93-BEAEC30442A3}" destId="{F2616923-696B-49EE-BDDE-6D35CCB9E7F9}" srcOrd="1" destOrd="0" parTransId="{D7C7EA52-5D25-4EE0-B9C2-A88C21468F61}" sibTransId="{3B785A4F-D75E-498E-B729-0EE908BC2E33}"/>
    <dgm:cxn modelId="{519A1665-8267-4DF5-A0AE-5CEF4D8A67AC}" type="presOf" srcId="{AC85B38A-415D-43BB-BE9B-9197E13090ED}" destId="{6D5167CE-818F-4E85-AE4D-2F56B72771C2}" srcOrd="0" destOrd="0" presId="urn:microsoft.com/office/officeart/2005/8/layout/vList2"/>
    <dgm:cxn modelId="{166B1AEF-8798-4A20-A4FF-D84B2E8F5640}" srcId="{392DBD19-827D-4691-9A93-BEAEC30442A3}" destId="{AC85B38A-415D-43BB-BE9B-9197E13090ED}" srcOrd="0" destOrd="0" parTransId="{1F213E0E-2F8D-4514-A668-75FEBE38E65B}" sibTransId="{BFB94DF6-52CE-41DC-ADC1-201680340DBE}"/>
    <dgm:cxn modelId="{5E4E4BBF-EB99-4512-AA88-E77A9CE41A15}" type="presOf" srcId="{F2616923-696B-49EE-BDDE-6D35CCB9E7F9}" destId="{EBF41798-7CB5-4401-909C-5125A9F4F6AF}" srcOrd="0" destOrd="0" presId="urn:microsoft.com/office/officeart/2005/8/layout/vList2"/>
    <dgm:cxn modelId="{69F68AF0-7859-416A-9040-15601D8755C4}" type="presParOf" srcId="{4E72E3A6-5A37-4636-9259-794FE94E078D}" destId="{6D5167CE-818F-4E85-AE4D-2F56B72771C2}" srcOrd="0" destOrd="0" presId="urn:microsoft.com/office/officeart/2005/8/layout/vList2"/>
    <dgm:cxn modelId="{6A3D1DA6-E9BD-4F38-BCBC-68C969329E8D}" type="presParOf" srcId="{4E72E3A6-5A37-4636-9259-794FE94E078D}" destId="{273413C1-D1CD-4471-9367-CEE6F0C38C8B}" srcOrd="1" destOrd="0" presId="urn:microsoft.com/office/officeart/2005/8/layout/vList2"/>
    <dgm:cxn modelId="{E8135276-1E88-4ED2-98EA-CC29E05CD7EB}" type="presParOf" srcId="{4E72E3A6-5A37-4636-9259-794FE94E078D}" destId="{EBF41798-7CB5-4401-909C-5125A9F4F6AF}"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F115A0E-F295-4551-AC77-E0167565FF98}"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4DC33A8B-48C7-4AA2-A49C-812BBC900CC5}">
      <dgm:prSet/>
      <dgm:spPr/>
      <dgm:t>
        <a:bodyPr/>
        <a:lstStyle/>
        <a:p>
          <a:pPr rtl="0"/>
          <a:r>
            <a:rPr lang="en-IN" smtClean="0"/>
            <a:t>Long-term pulsatile administration of GnRH may initiate puberty in both boys and girls with delayed puberty</a:t>
          </a:r>
          <a:endParaRPr lang="en-IN"/>
        </a:p>
      </dgm:t>
    </dgm:pt>
    <dgm:pt modelId="{BF13634D-4D63-4B9C-89CA-DE10CF1DB210}" type="parTrans" cxnId="{609079A4-7F24-4B11-8544-6F8BE424DC8A}">
      <dgm:prSet/>
      <dgm:spPr/>
      <dgm:t>
        <a:bodyPr/>
        <a:lstStyle/>
        <a:p>
          <a:endParaRPr lang="en-US"/>
        </a:p>
      </dgm:t>
    </dgm:pt>
    <dgm:pt modelId="{4973EF10-FA5D-49D4-A85E-E480BC88DE72}" type="sibTrans" cxnId="{609079A4-7F24-4B11-8544-6F8BE424DC8A}">
      <dgm:prSet/>
      <dgm:spPr/>
      <dgm:t>
        <a:bodyPr/>
        <a:lstStyle/>
        <a:p>
          <a:endParaRPr lang="en-US"/>
        </a:p>
      </dgm:t>
    </dgm:pt>
    <dgm:pt modelId="{473B3383-D0E1-4995-A021-529A3F2AB360}" type="pres">
      <dgm:prSet presAssocID="{FF115A0E-F295-4551-AC77-E0167565FF98}" presName="linear" presStyleCnt="0">
        <dgm:presLayoutVars>
          <dgm:animLvl val="lvl"/>
          <dgm:resizeHandles val="exact"/>
        </dgm:presLayoutVars>
      </dgm:prSet>
      <dgm:spPr/>
      <dgm:t>
        <a:bodyPr/>
        <a:lstStyle/>
        <a:p>
          <a:endParaRPr lang="en-US"/>
        </a:p>
      </dgm:t>
    </dgm:pt>
    <dgm:pt modelId="{368AA0C4-1C0F-4DC7-B491-CE1F0D929B3F}" type="pres">
      <dgm:prSet presAssocID="{4DC33A8B-48C7-4AA2-A49C-812BBC900CC5}" presName="parentText" presStyleLbl="node1" presStyleIdx="0" presStyleCnt="1">
        <dgm:presLayoutVars>
          <dgm:chMax val="0"/>
          <dgm:bulletEnabled val="1"/>
        </dgm:presLayoutVars>
      </dgm:prSet>
      <dgm:spPr/>
      <dgm:t>
        <a:bodyPr/>
        <a:lstStyle/>
        <a:p>
          <a:endParaRPr lang="en-US"/>
        </a:p>
      </dgm:t>
    </dgm:pt>
  </dgm:ptLst>
  <dgm:cxnLst>
    <dgm:cxn modelId="{8AE29C7B-F100-48F7-9E88-AFC25C5B5309}" type="presOf" srcId="{FF115A0E-F295-4551-AC77-E0167565FF98}" destId="{473B3383-D0E1-4995-A021-529A3F2AB360}" srcOrd="0" destOrd="0" presId="urn:microsoft.com/office/officeart/2005/8/layout/vList2"/>
    <dgm:cxn modelId="{722FC63B-E618-4175-8D49-9488C399A003}" type="presOf" srcId="{4DC33A8B-48C7-4AA2-A49C-812BBC900CC5}" destId="{368AA0C4-1C0F-4DC7-B491-CE1F0D929B3F}" srcOrd="0" destOrd="0" presId="urn:microsoft.com/office/officeart/2005/8/layout/vList2"/>
    <dgm:cxn modelId="{609079A4-7F24-4B11-8544-6F8BE424DC8A}" srcId="{FF115A0E-F295-4551-AC77-E0167565FF98}" destId="{4DC33A8B-48C7-4AA2-A49C-812BBC900CC5}" srcOrd="0" destOrd="0" parTransId="{BF13634D-4D63-4B9C-89CA-DE10CF1DB210}" sibTransId="{4973EF10-FA5D-49D4-A85E-E480BC88DE72}"/>
    <dgm:cxn modelId="{F45AC473-CF40-4B0C-93C6-B17F1250B051}" type="presParOf" srcId="{473B3383-D0E1-4995-A021-529A3F2AB360}" destId="{368AA0C4-1C0F-4DC7-B491-CE1F0D929B3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3A2754-42E2-44C0-89A9-BD7BFF8C2B6D}">
      <dsp:nvSpPr>
        <dsp:cNvPr id="0" name=""/>
        <dsp:cNvSpPr/>
      </dsp:nvSpPr>
      <dsp:spPr>
        <a:xfrm>
          <a:off x="0" y="81411"/>
          <a:ext cx="7886700" cy="9931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IN" sz="2500" kern="1200" smtClean="0"/>
            <a:t>Identified and synthesized in 1971</a:t>
          </a:r>
          <a:endParaRPr lang="en-IN" sz="2500" kern="1200"/>
        </a:p>
      </dsp:txBody>
      <dsp:txXfrm>
        <a:off x="48481" y="129892"/>
        <a:ext cx="7789738" cy="896166"/>
      </dsp:txXfrm>
    </dsp:sp>
    <dsp:sp modelId="{EBD023FA-AA48-41AC-807C-644B6C505B6F}">
      <dsp:nvSpPr>
        <dsp:cNvPr id="0" name=""/>
        <dsp:cNvSpPr/>
      </dsp:nvSpPr>
      <dsp:spPr>
        <a:xfrm>
          <a:off x="0" y="1146540"/>
          <a:ext cx="7886700" cy="9931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IN" sz="2500" kern="1200" smtClean="0"/>
            <a:t>Also called luteinizing-releasing hormone and luteinizing-releasing factor</a:t>
          </a:r>
          <a:endParaRPr lang="en-IN" sz="2500" kern="1200"/>
        </a:p>
      </dsp:txBody>
      <dsp:txXfrm>
        <a:off x="48481" y="1195021"/>
        <a:ext cx="7789738" cy="896166"/>
      </dsp:txXfrm>
    </dsp:sp>
    <dsp:sp modelId="{9B1DF9D0-5A4C-4029-B9E2-EF46D1C9C210}">
      <dsp:nvSpPr>
        <dsp:cNvPr id="0" name=""/>
        <dsp:cNvSpPr/>
      </dsp:nvSpPr>
      <dsp:spPr>
        <a:xfrm>
          <a:off x="0" y="2211669"/>
          <a:ext cx="7886700" cy="9931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IN" sz="2500" kern="1200" smtClean="0"/>
            <a:t>Native GnRH - a decapeptide</a:t>
          </a:r>
          <a:endParaRPr lang="en-IN" sz="2500" kern="1200"/>
        </a:p>
      </dsp:txBody>
      <dsp:txXfrm>
        <a:off x="48481" y="2260150"/>
        <a:ext cx="7789738" cy="896166"/>
      </dsp:txXfrm>
    </dsp:sp>
    <dsp:sp modelId="{9D227DA6-3B7E-4BF3-A109-2070B4205A77}">
      <dsp:nvSpPr>
        <dsp:cNvPr id="0" name=""/>
        <dsp:cNvSpPr/>
      </dsp:nvSpPr>
      <dsp:spPr>
        <a:xfrm>
          <a:off x="0" y="3276797"/>
          <a:ext cx="7886700" cy="9931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IN" sz="2500" kern="1200" smtClean="0"/>
            <a:t>Secreted by neurons in the hypothalamus</a:t>
          </a:r>
          <a:endParaRPr lang="en-IN" sz="2500" kern="1200"/>
        </a:p>
      </dsp:txBody>
      <dsp:txXfrm>
        <a:off x="48481" y="3325278"/>
        <a:ext cx="7789738" cy="89616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010F93-D238-4F62-94C3-B37876FDDA97}">
      <dsp:nvSpPr>
        <dsp:cNvPr id="0" name=""/>
        <dsp:cNvSpPr/>
      </dsp:nvSpPr>
      <dsp:spPr>
        <a:xfrm>
          <a:off x="0" y="103232"/>
          <a:ext cx="7886700" cy="3746102"/>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82880" tIns="182880" rIns="182880" bIns="182880" numCol="1" spcCol="1270" anchor="ctr" anchorCtr="0">
          <a:noAutofit/>
        </a:bodyPr>
        <a:lstStyle/>
        <a:p>
          <a:pPr lvl="0" algn="l" defTabSz="2133600" rtl="0">
            <a:lnSpc>
              <a:spcPct val="90000"/>
            </a:lnSpc>
            <a:spcBef>
              <a:spcPct val="0"/>
            </a:spcBef>
            <a:spcAft>
              <a:spcPct val="35000"/>
            </a:spcAft>
          </a:pPr>
          <a:r>
            <a:rPr lang="en-IN" sz="4800" kern="1200" dirty="0" smtClean="0"/>
            <a:t>Beneficial in some hormone-dependent and malignant </a:t>
          </a:r>
          <a:r>
            <a:rPr lang="en-IN" sz="4800" kern="1200" dirty="0" err="1" smtClean="0"/>
            <a:t>tumors</a:t>
          </a:r>
          <a:r>
            <a:rPr lang="en-IN" sz="4800" kern="1200" dirty="0" smtClean="0"/>
            <a:t> of the breast, ovary, and endometrium</a:t>
          </a:r>
          <a:endParaRPr lang="en-IN" sz="4800" kern="1200" dirty="0"/>
        </a:p>
      </dsp:txBody>
      <dsp:txXfrm>
        <a:off x="182870" y="286102"/>
        <a:ext cx="7520960" cy="338036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0AB608-24E2-417F-B252-A234FDB3344C}">
      <dsp:nvSpPr>
        <dsp:cNvPr id="0" name=""/>
        <dsp:cNvSpPr/>
      </dsp:nvSpPr>
      <dsp:spPr>
        <a:xfrm>
          <a:off x="0" y="122334"/>
          <a:ext cx="7886700" cy="228384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IN" sz="3200" kern="1200" smtClean="0"/>
            <a:t>Excessive androgen production by the ovaries or adrenal glands and increased sensitivity of the hair follicles to normal circulating androgen levels</a:t>
          </a:r>
          <a:endParaRPr lang="en-IN" sz="3200" kern="1200"/>
        </a:p>
      </dsp:txBody>
      <dsp:txXfrm>
        <a:off x="111488" y="233822"/>
        <a:ext cx="7663724" cy="2060864"/>
      </dsp:txXfrm>
    </dsp:sp>
    <dsp:sp modelId="{14F46F30-4A72-4B04-84AF-53283CFAEDE4}">
      <dsp:nvSpPr>
        <dsp:cNvPr id="0" name=""/>
        <dsp:cNvSpPr/>
      </dsp:nvSpPr>
      <dsp:spPr>
        <a:xfrm>
          <a:off x="0" y="2498335"/>
          <a:ext cx="7886700" cy="228384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IN" sz="3200" kern="1200" smtClean="0"/>
            <a:t>Along with substantially reducing hirsutism, GnRH agonist therapy also decreases serum levels of gonadotropin, total testosterone, free testosterone, and androstenedione</a:t>
          </a:r>
          <a:endParaRPr lang="en-IN" sz="3200" kern="1200"/>
        </a:p>
      </dsp:txBody>
      <dsp:txXfrm>
        <a:off x="111488" y="2609823"/>
        <a:ext cx="7663724" cy="206086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5D77B4-6ED7-4AF0-8CFA-A9A4238BA308}">
      <dsp:nvSpPr>
        <dsp:cNvPr id="0" name=""/>
        <dsp:cNvSpPr/>
      </dsp:nvSpPr>
      <dsp:spPr>
        <a:xfrm>
          <a:off x="0" y="167949"/>
          <a:ext cx="7886700" cy="4015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rtl="0">
            <a:lnSpc>
              <a:spcPct val="90000"/>
            </a:lnSpc>
            <a:spcBef>
              <a:spcPct val="0"/>
            </a:spcBef>
            <a:spcAft>
              <a:spcPct val="35000"/>
            </a:spcAft>
          </a:pPr>
          <a:r>
            <a:rPr lang="en-IN" sz="3900" kern="1200" smtClean="0"/>
            <a:t>The application of GnRH agonists to PMS treatment is based both on empiric observations of its efficacy and evidence that cyclic fluctuation in levels of ovarian steroids result in symptom manifestation</a:t>
          </a:r>
          <a:endParaRPr lang="en-IN" sz="3900" kern="1200"/>
        </a:p>
      </dsp:txBody>
      <dsp:txXfrm>
        <a:off x="196018" y="363967"/>
        <a:ext cx="7494664" cy="362340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57425B-BE88-4652-A5DD-DC10E8632E41}">
      <dsp:nvSpPr>
        <dsp:cNvPr id="0" name=""/>
        <dsp:cNvSpPr/>
      </dsp:nvSpPr>
      <dsp:spPr>
        <a:xfrm>
          <a:off x="0" y="11169"/>
          <a:ext cx="7886700" cy="432900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90500" tIns="190500" rIns="190500" bIns="190500" numCol="1" spcCol="1270" anchor="ctr" anchorCtr="0">
          <a:noAutofit/>
        </a:bodyPr>
        <a:lstStyle/>
        <a:p>
          <a:pPr lvl="0" algn="l" defTabSz="2222500" rtl="0">
            <a:lnSpc>
              <a:spcPct val="90000"/>
            </a:lnSpc>
            <a:spcBef>
              <a:spcPct val="0"/>
            </a:spcBef>
            <a:spcAft>
              <a:spcPct val="35000"/>
            </a:spcAft>
          </a:pPr>
          <a:r>
            <a:rPr lang="en-IN" sz="5000" kern="1200" dirty="0" smtClean="0"/>
            <a:t>Pulsatile </a:t>
          </a:r>
          <a:r>
            <a:rPr lang="en-IN" sz="5000" kern="1200" dirty="0" err="1" smtClean="0"/>
            <a:t>gonadorelin</a:t>
          </a:r>
          <a:r>
            <a:rPr lang="en-IN" sz="5000" kern="1200" dirty="0" smtClean="0"/>
            <a:t> for infertility in men with hypothalamic hypogonadotropic hypogonadism</a:t>
          </a:r>
          <a:endParaRPr lang="en-IN" sz="5000" kern="1200" dirty="0"/>
        </a:p>
      </dsp:txBody>
      <dsp:txXfrm>
        <a:off x="211324" y="222493"/>
        <a:ext cx="7464052" cy="390635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ADB9B9-D968-49AA-A5E8-9FB4746D7CD1}">
      <dsp:nvSpPr>
        <dsp:cNvPr id="0" name=""/>
        <dsp:cNvSpPr/>
      </dsp:nvSpPr>
      <dsp:spPr>
        <a:xfrm>
          <a:off x="0" y="51766"/>
          <a:ext cx="7886700" cy="1350655"/>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en-IN" sz="3400" kern="1200" dirty="0" err="1" smtClean="0"/>
            <a:t>Microprolactinomas</a:t>
          </a:r>
          <a:endParaRPr lang="en-IN" sz="3400" kern="1200" dirty="0"/>
        </a:p>
      </dsp:txBody>
      <dsp:txXfrm>
        <a:off x="65934" y="117700"/>
        <a:ext cx="7754832" cy="1218787"/>
      </dsp:txXfrm>
    </dsp:sp>
    <dsp:sp modelId="{DECF0202-1146-482E-95A2-2C4C2583DAE9}">
      <dsp:nvSpPr>
        <dsp:cNvPr id="0" name=""/>
        <dsp:cNvSpPr/>
      </dsp:nvSpPr>
      <dsp:spPr>
        <a:xfrm>
          <a:off x="0" y="1500341"/>
          <a:ext cx="7886700" cy="1350655"/>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en-IN" sz="3400" kern="1200" smtClean="0"/>
            <a:t>Intractable chronic abdominal pain from functional bowel disease</a:t>
          </a:r>
          <a:endParaRPr lang="en-IN" sz="3400" kern="1200"/>
        </a:p>
      </dsp:txBody>
      <dsp:txXfrm>
        <a:off x="65934" y="1566275"/>
        <a:ext cx="7754832" cy="1218787"/>
      </dsp:txXfrm>
    </dsp:sp>
    <dsp:sp modelId="{E28E3C40-93C6-4B46-85AF-1A50905AF348}">
      <dsp:nvSpPr>
        <dsp:cNvPr id="0" name=""/>
        <dsp:cNvSpPr/>
      </dsp:nvSpPr>
      <dsp:spPr>
        <a:xfrm>
          <a:off x="0" y="2948916"/>
          <a:ext cx="7886700" cy="1350655"/>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9540" tIns="129540" rIns="129540" bIns="129540" numCol="1" spcCol="1270" anchor="ctr" anchorCtr="0">
          <a:noAutofit/>
        </a:bodyPr>
        <a:lstStyle/>
        <a:p>
          <a:pPr lvl="0" algn="l" defTabSz="1511300" rtl="0">
            <a:lnSpc>
              <a:spcPct val="90000"/>
            </a:lnSpc>
            <a:spcBef>
              <a:spcPct val="0"/>
            </a:spcBef>
            <a:spcAft>
              <a:spcPct val="35000"/>
            </a:spcAft>
          </a:pPr>
          <a:r>
            <a:rPr lang="en-IN" sz="3400" kern="1200" dirty="0" smtClean="0"/>
            <a:t>Intermittent porphyria</a:t>
          </a:r>
          <a:endParaRPr lang="en-IN" sz="3400" kern="1200" dirty="0"/>
        </a:p>
      </dsp:txBody>
      <dsp:txXfrm>
        <a:off x="65934" y="3014850"/>
        <a:ext cx="7754832" cy="1218787"/>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C1A49C-1562-4375-AF05-6D2721FE6066}">
      <dsp:nvSpPr>
        <dsp:cNvPr id="0" name=""/>
        <dsp:cNvSpPr/>
      </dsp:nvSpPr>
      <dsp:spPr>
        <a:xfrm>
          <a:off x="0" y="18790"/>
          <a:ext cx="7886700" cy="2113678"/>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n-IN" sz="3000" b="1" kern="1200" dirty="0" err="1" smtClean="0"/>
            <a:t>Elagolix</a:t>
          </a:r>
          <a:r>
            <a:rPr lang="en-IN" sz="3000" kern="1200" dirty="0" smtClean="0"/>
            <a:t>, a non-peptide, orally-active GnRH antagonist that is still in development, is currently in phase III clinical trials. </a:t>
          </a:r>
          <a:endParaRPr lang="en-IN" sz="3000" kern="1200" dirty="0"/>
        </a:p>
      </dsp:txBody>
      <dsp:txXfrm>
        <a:off x="103181" y="121971"/>
        <a:ext cx="7680338" cy="1907316"/>
      </dsp:txXfrm>
    </dsp:sp>
    <dsp:sp modelId="{788D1FCD-2E70-42F1-B5B8-411B2C906590}">
      <dsp:nvSpPr>
        <dsp:cNvPr id="0" name=""/>
        <dsp:cNvSpPr/>
      </dsp:nvSpPr>
      <dsp:spPr>
        <a:xfrm>
          <a:off x="0" y="2218869"/>
          <a:ext cx="7886700" cy="2113678"/>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n-IN" sz="3000" kern="1200" smtClean="0"/>
            <a:t>Other non-peptide, orally-active GnRH antagonists that are also in development include relugolix (TAK-385), KLH-2109, and ASP-1707</a:t>
          </a:r>
          <a:endParaRPr lang="en-IN" sz="3000" kern="1200"/>
        </a:p>
      </dsp:txBody>
      <dsp:txXfrm>
        <a:off x="103181" y="2322050"/>
        <a:ext cx="7680338" cy="19073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6DA7C7-8B1C-41A0-88BF-6A1C1FEE2E74}">
      <dsp:nvSpPr>
        <dsp:cNvPr id="0" name=""/>
        <dsp:cNvSpPr/>
      </dsp:nvSpPr>
      <dsp:spPr>
        <a:xfrm>
          <a:off x="0" y="46409"/>
          <a:ext cx="7886700" cy="12848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IN" sz="2300" kern="1200" smtClean="0"/>
            <a:t>Acetate salt of synthetic human GnRH</a:t>
          </a:r>
          <a:endParaRPr lang="en-IN" sz="2300" kern="1200"/>
        </a:p>
      </dsp:txBody>
      <dsp:txXfrm>
        <a:off x="62722" y="109131"/>
        <a:ext cx="7761256" cy="1159416"/>
      </dsp:txXfrm>
    </dsp:sp>
    <dsp:sp modelId="{824BAD34-04C9-4387-B120-C5AD927B2EB3}">
      <dsp:nvSpPr>
        <dsp:cNvPr id="0" name=""/>
        <dsp:cNvSpPr/>
      </dsp:nvSpPr>
      <dsp:spPr>
        <a:xfrm>
          <a:off x="0" y="1397510"/>
          <a:ext cx="7886700" cy="12848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IN" sz="2300" kern="1200" smtClean="0"/>
            <a:t>T</a:t>
          </a:r>
          <a:r>
            <a:rPr lang="en-IN" sz="2300" kern="1200" baseline="-25000" smtClean="0"/>
            <a:t>1/2 </a:t>
          </a:r>
          <a:r>
            <a:rPr lang="en-IN" sz="2300" kern="1200" smtClean="0"/>
            <a:t>of intravenous gonadorelin is 4 minutes</a:t>
          </a:r>
          <a:endParaRPr lang="en-IN" sz="2300" kern="1200"/>
        </a:p>
      </dsp:txBody>
      <dsp:txXfrm>
        <a:off x="62722" y="1460232"/>
        <a:ext cx="7761256" cy="1159416"/>
      </dsp:txXfrm>
    </dsp:sp>
    <dsp:sp modelId="{03C1759E-98BE-4C3F-B588-C1E296217C88}">
      <dsp:nvSpPr>
        <dsp:cNvPr id="0" name=""/>
        <dsp:cNvSpPr/>
      </dsp:nvSpPr>
      <dsp:spPr>
        <a:xfrm>
          <a:off x="0" y="2748611"/>
          <a:ext cx="7886700" cy="12848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IN" sz="2300" kern="1200" smtClean="0"/>
            <a:t>Pulsatile intravenous administration of gonadorelin every 1–4 hours stimulates FSH and LH secretion</a:t>
          </a:r>
          <a:endParaRPr lang="en-IN" sz="2300" kern="1200"/>
        </a:p>
      </dsp:txBody>
      <dsp:txXfrm>
        <a:off x="62722" y="2811333"/>
        <a:ext cx="7761256" cy="1159416"/>
      </dsp:txXfrm>
    </dsp:sp>
    <dsp:sp modelId="{A1741E66-14C3-4660-954A-B84781F5AA40}">
      <dsp:nvSpPr>
        <dsp:cNvPr id="0" name=""/>
        <dsp:cNvSpPr/>
      </dsp:nvSpPr>
      <dsp:spPr>
        <a:xfrm>
          <a:off x="0" y="4099711"/>
          <a:ext cx="7886700" cy="12848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IN" sz="2300" kern="1200" smtClean="0"/>
            <a:t>Preparation with a range of durations of action from several hours (for daily administration) to 1, 4, 6, or 12 months (depot forms)</a:t>
          </a:r>
          <a:endParaRPr lang="en-IN" sz="2300" kern="1200"/>
        </a:p>
      </dsp:txBody>
      <dsp:txXfrm>
        <a:off x="62722" y="4162433"/>
        <a:ext cx="7761256" cy="115941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7DC2AC-FBB6-43DA-AF92-2A4C2DF28F1B}">
      <dsp:nvSpPr>
        <dsp:cNvPr id="0" name=""/>
        <dsp:cNvSpPr/>
      </dsp:nvSpPr>
      <dsp:spPr>
        <a:xfrm>
          <a:off x="-6140914" y="-939528"/>
          <a:ext cx="7310039" cy="7310039"/>
        </a:xfrm>
        <a:prstGeom prst="blockArc">
          <a:avLst>
            <a:gd name="adj1" fmla="val 18900000"/>
            <a:gd name="adj2" fmla="val 2700000"/>
            <a:gd name="adj3" fmla="val 295"/>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DB262B3-9A7B-489B-8187-C15B74760D1A}">
      <dsp:nvSpPr>
        <dsp:cNvPr id="0" name=""/>
        <dsp:cNvSpPr/>
      </dsp:nvSpPr>
      <dsp:spPr>
        <a:xfrm>
          <a:off x="435365" y="285995"/>
          <a:ext cx="7374558" cy="57177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3845" tIns="76200" rIns="76200" bIns="76200" numCol="1" spcCol="1270" anchor="ctr" anchorCtr="0">
          <a:noAutofit/>
        </a:bodyPr>
        <a:lstStyle/>
        <a:p>
          <a:pPr lvl="0" algn="l" defTabSz="1333500">
            <a:lnSpc>
              <a:spcPct val="90000"/>
            </a:lnSpc>
            <a:spcBef>
              <a:spcPct val="0"/>
            </a:spcBef>
            <a:spcAft>
              <a:spcPct val="35000"/>
            </a:spcAft>
          </a:pPr>
          <a:r>
            <a:rPr lang="en-US" sz="3000" kern="1200" dirty="0" smtClean="0"/>
            <a:t>Leuprorelin</a:t>
          </a:r>
          <a:endParaRPr lang="en-US" sz="3000" kern="1200" dirty="0"/>
        </a:p>
      </dsp:txBody>
      <dsp:txXfrm>
        <a:off x="435365" y="285995"/>
        <a:ext cx="7374558" cy="571773"/>
      </dsp:txXfrm>
    </dsp:sp>
    <dsp:sp modelId="{3C4E63C0-8E34-4C9C-AEB9-DE481915B4F1}">
      <dsp:nvSpPr>
        <dsp:cNvPr id="0" name=""/>
        <dsp:cNvSpPr/>
      </dsp:nvSpPr>
      <dsp:spPr>
        <a:xfrm>
          <a:off x="78006" y="214523"/>
          <a:ext cx="714717" cy="714717"/>
        </a:xfrm>
        <a:prstGeom prst="ellipse">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EEA9277-C79E-407F-8E13-1EBFFF6E9E32}">
      <dsp:nvSpPr>
        <dsp:cNvPr id="0" name=""/>
        <dsp:cNvSpPr/>
      </dsp:nvSpPr>
      <dsp:spPr>
        <a:xfrm>
          <a:off x="905688" y="1143547"/>
          <a:ext cx="6904235" cy="57177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3845" tIns="76200" rIns="76200" bIns="76200" numCol="1" spcCol="1270" anchor="ctr" anchorCtr="0">
          <a:noAutofit/>
        </a:bodyPr>
        <a:lstStyle/>
        <a:p>
          <a:pPr lvl="0" algn="l" defTabSz="1333500">
            <a:lnSpc>
              <a:spcPct val="90000"/>
            </a:lnSpc>
            <a:spcBef>
              <a:spcPct val="0"/>
            </a:spcBef>
            <a:spcAft>
              <a:spcPct val="35000"/>
            </a:spcAft>
          </a:pPr>
          <a:r>
            <a:rPr lang="en-US" sz="3000" kern="1200" dirty="0" smtClean="0"/>
            <a:t>Buserelin</a:t>
          </a:r>
          <a:endParaRPr lang="en-US" sz="3000" kern="1200" dirty="0"/>
        </a:p>
      </dsp:txBody>
      <dsp:txXfrm>
        <a:off x="905688" y="1143547"/>
        <a:ext cx="6904235" cy="571773"/>
      </dsp:txXfrm>
    </dsp:sp>
    <dsp:sp modelId="{3C52B4B3-D2DC-4BF9-8B6F-5D9B109E1E4A}">
      <dsp:nvSpPr>
        <dsp:cNvPr id="0" name=""/>
        <dsp:cNvSpPr/>
      </dsp:nvSpPr>
      <dsp:spPr>
        <a:xfrm>
          <a:off x="548329" y="1072075"/>
          <a:ext cx="714717" cy="714717"/>
        </a:xfrm>
        <a:prstGeom prst="ellipse">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10ADA50-9746-4329-977C-7F293BA97B75}">
      <dsp:nvSpPr>
        <dsp:cNvPr id="0" name=""/>
        <dsp:cNvSpPr/>
      </dsp:nvSpPr>
      <dsp:spPr>
        <a:xfrm>
          <a:off x="1120754" y="2001099"/>
          <a:ext cx="6689168" cy="57177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3845" tIns="76200" rIns="76200" bIns="76200" numCol="1" spcCol="1270" anchor="ctr" anchorCtr="0">
          <a:noAutofit/>
        </a:bodyPr>
        <a:lstStyle/>
        <a:p>
          <a:pPr lvl="0" algn="l" defTabSz="1333500">
            <a:lnSpc>
              <a:spcPct val="90000"/>
            </a:lnSpc>
            <a:spcBef>
              <a:spcPct val="0"/>
            </a:spcBef>
            <a:spcAft>
              <a:spcPct val="35000"/>
            </a:spcAft>
          </a:pPr>
          <a:r>
            <a:rPr lang="en-US" sz="3000" kern="1200" dirty="0" smtClean="0"/>
            <a:t>Nafarelin</a:t>
          </a:r>
          <a:endParaRPr lang="en-US" sz="3000" kern="1200" dirty="0"/>
        </a:p>
      </dsp:txBody>
      <dsp:txXfrm>
        <a:off x="1120754" y="2001099"/>
        <a:ext cx="6689168" cy="571773"/>
      </dsp:txXfrm>
    </dsp:sp>
    <dsp:sp modelId="{D1BBF292-AE7C-4AA1-9BD6-CCD978180335}">
      <dsp:nvSpPr>
        <dsp:cNvPr id="0" name=""/>
        <dsp:cNvSpPr/>
      </dsp:nvSpPr>
      <dsp:spPr>
        <a:xfrm>
          <a:off x="763396" y="1929627"/>
          <a:ext cx="714717" cy="714717"/>
        </a:xfrm>
        <a:prstGeom prst="ellipse">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A8987BF-55FC-4325-BE83-54414D69F612}">
      <dsp:nvSpPr>
        <dsp:cNvPr id="0" name=""/>
        <dsp:cNvSpPr/>
      </dsp:nvSpPr>
      <dsp:spPr>
        <a:xfrm>
          <a:off x="1120754" y="2858108"/>
          <a:ext cx="6689168" cy="57177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3845" tIns="76200" rIns="76200" bIns="76200" numCol="1" spcCol="1270" anchor="ctr" anchorCtr="0">
          <a:noAutofit/>
        </a:bodyPr>
        <a:lstStyle/>
        <a:p>
          <a:pPr lvl="0" algn="l" defTabSz="1333500">
            <a:lnSpc>
              <a:spcPct val="90000"/>
            </a:lnSpc>
            <a:spcBef>
              <a:spcPct val="0"/>
            </a:spcBef>
            <a:spcAft>
              <a:spcPct val="35000"/>
            </a:spcAft>
          </a:pPr>
          <a:r>
            <a:rPr lang="en-US" sz="3000" u="sng" kern="1200" dirty="0" smtClean="0"/>
            <a:t>Histrelin</a:t>
          </a:r>
          <a:endParaRPr lang="en-US" sz="3000" u="sng" kern="1200" dirty="0"/>
        </a:p>
      </dsp:txBody>
      <dsp:txXfrm>
        <a:off x="1120754" y="2858108"/>
        <a:ext cx="6689168" cy="571773"/>
      </dsp:txXfrm>
    </dsp:sp>
    <dsp:sp modelId="{F1718BF4-44EB-4A21-A1B9-4494B8B727F6}">
      <dsp:nvSpPr>
        <dsp:cNvPr id="0" name=""/>
        <dsp:cNvSpPr/>
      </dsp:nvSpPr>
      <dsp:spPr>
        <a:xfrm>
          <a:off x="763396" y="2786636"/>
          <a:ext cx="714717" cy="714717"/>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059E407-D8E0-4842-B0D4-8F74C84DBC09}">
      <dsp:nvSpPr>
        <dsp:cNvPr id="0" name=""/>
        <dsp:cNvSpPr/>
      </dsp:nvSpPr>
      <dsp:spPr>
        <a:xfrm>
          <a:off x="905688" y="3715660"/>
          <a:ext cx="6904235" cy="571773"/>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3845" tIns="76200" rIns="76200" bIns="76200" numCol="1" spcCol="1270" anchor="ctr" anchorCtr="0">
          <a:noAutofit/>
        </a:bodyPr>
        <a:lstStyle/>
        <a:p>
          <a:pPr lvl="0" algn="l" defTabSz="1333500">
            <a:lnSpc>
              <a:spcPct val="90000"/>
            </a:lnSpc>
            <a:spcBef>
              <a:spcPct val="0"/>
            </a:spcBef>
            <a:spcAft>
              <a:spcPct val="35000"/>
            </a:spcAft>
          </a:pPr>
          <a:r>
            <a:rPr lang="en-US" sz="3000" kern="1200" dirty="0" smtClean="0"/>
            <a:t>Goserelin</a:t>
          </a:r>
          <a:endParaRPr lang="en-US" sz="3000" kern="1200" dirty="0"/>
        </a:p>
      </dsp:txBody>
      <dsp:txXfrm>
        <a:off x="905688" y="3715660"/>
        <a:ext cx="6904235" cy="571773"/>
      </dsp:txXfrm>
    </dsp:sp>
    <dsp:sp modelId="{AB5F9A8B-F648-48E2-9F03-B2FB721B1895}">
      <dsp:nvSpPr>
        <dsp:cNvPr id="0" name=""/>
        <dsp:cNvSpPr/>
      </dsp:nvSpPr>
      <dsp:spPr>
        <a:xfrm>
          <a:off x="548329" y="3644188"/>
          <a:ext cx="714717" cy="714717"/>
        </a:xfrm>
        <a:prstGeom prst="ellipse">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811C27C-D73D-4E7F-BB9D-57362BCD95CE}">
      <dsp:nvSpPr>
        <dsp:cNvPr id="0" name=""/>
        <dsp:cNvSpPr/>
      </dsp:nvSpPr>
      <dsp:spPr>
        <a:xfrm>
          <a:off x="435365" y="4573212"/>
          <a:ext cx="7374558" cy="57177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3845" tIns="76200" rIns="76200" bIns="76200" numCol="1" spcCol="1270" anchor="ctr" anchorCtr="0">
          <a:noAutofit/>
        </a:bodyPr>
        <a:lstStyle/>
        <a:p>
          <a:pPr lvl="0" algn="l" defTabSz="1333500">
            <a:lnSpc>
              <a:spcPct val="90000"/>
            </a:lnSpc>
            <a:spcBef>
              <a:spcPct val="0"/>
            </a:spcBef>
            <a:spcAft>
              <a:spcPct val="35000"/>
            </a:spcAft>
          </a:pPr>
          <a:r>
            <a:rPr lang="en-IN" sz="3000" b="1" i="0" u="none" kern="1200" dirty="0" smtClean="0"/>
            <a:t>Triptorelin</a:t>
          </a:r>
          <a:endParaRPr lang="en-US" sz="3000" kern="1200" dirty="0"/>
        </a:p>
      </dsp:txBody>
      <dsp:txXfrm>
        <a:off x="435365" y="4573212"/>
        <a:ext cx="7374558" cy="571773"/>
      </dsp:txXfrm>
    </dsp:sp>
    <dsp:sp modelId="{44A0811B-CD14-4B2C-9A49-74439CFD876C}">
      <dsp:nvSpPr>
        <dsp:cNvPr id="0" name=""/>
        <dsp:cNvSpPr/>
      </dsp:nvSpPr>
      <dsp:spPr>
        <a:xfrm>
          <a:off x="78006" y="4501740"/>
          <a:ext cx="714717" cy="714717"/>
        </a:xfrm>
        <a:prstGeom prst="ellipse">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7DC2AC-FBB6-43DA-AF92-2A4C2DF28F1B}">
      <dsp:nvSpPr>
        <dsp:cNvPr id="0" name=""/>
        <dsp:cNvSpPr/>
      </dsp:nvSpPr>
      <dsp:spPr>
        <a:xfrm>
          <a:off x="-5683897" y="-870050"/>
          <a:ext cx="6767136" cy="6767136"/>
        </a:xfrm>
        <a:prstGeom prst="blockArc">
          <a:avLst>
            <a:gd name="adj1" fmla="val 18900000"/>
            <a:gd name="adj2" fmla="val 2700000"/>
            <a:gd name="adj3" fmla="val 319"/>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DB262B3-9A7B-489B-8187-C15B74760D1A}">
      <dsp:nvSpPr>
        <dsp:cNvPr id="0" name=""/>
        <dsp:cNvSpPr/>
      </dsp:nvSpPr>
      <dsp:spPr>
        <a:xfrm>
          <a:off x="567031" y="386478"/>
          <a:ext cx="7249271" cy="77335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3854" tIns="101600" rIns="101600" bIns="101600" numCol="1" spcCol="1270" anchor="ctr" anchorCtr="0">
          <a:noAutofit/>
        </a:bodyPr>
        <a:lstStyle/>
        <a:p>
          <a:pPr lvl="0" algn="l" defTabSz="1778000">
            <a:lnSpc>
              <a:spcPct val="90000"/>
            </a:lnSpc>
            <a:spcBef>
              <a:spcPct val="0"/>
            </a:spcBef>
            <a:spcAft>
              <a:spcPct val="35000"/>
            </a:spcAft>
          </a:pPr>
          <a:r>
            <a:rPr lang="en-US" sz="4000" kern="1200" dirty="0" err="1" smtClean="0"/>
            <a:t>Ganirelix</a:t>
          </a:r>
          <a:endParaRPr lang="en-US" sz="4000" kern="1200" dirty="0"/>
        </a:p>
      </dsp:txBody>
      <dsp:txXfrm>
        <a:off x="567031" y="386478"/>
        <a:ext cx="7249271" cy="773359"/>
      </dsp:txXfrm>
    </dsp:sp>
    <dsp:sp modelId="{3C4E63C0-8E34-4C9C-AEB9-DE481915B4F1}">
      <dsp:nvSpPr>
        <dsp:cNvPr id="0" name=""/>
        <dsp:cNvSpPr/>
      </dsp:nvSpPr>
      <dsp:spPr>
        <a:xfrm>
          <a:off x="83681" y="289808"/>
          <a:ext cx="966699" cy="966699"/>
        </a:xfrm>
        <a:prstGeom prst="ellipse">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EEA9277-C79E-407F-8E13-1EBFFF6E9E32}">
      <dsp:nvSpPr>
        <dsp:cNvPr id="0" name=""/>
        <dsp:cNvSpPr/>
      </dsp:nvSpPr>
      <dsp:spPr>
        <a:xfrm>
          <a:off x="1010416" y="1546718"/>
          <a:ext cx="6805887" cy="77335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3854" tIns="101600" rIns="101600" bIns="101600" numCol="1" spcCol="1270" anchor="ctr" anchorCtr="0">
          <a:noAutofit/>
        </a:bodyPr>
        <a:lstStyle/>
        <a:p>
          <a:pPr lvl="0" algn="l" defTabSz="1778000">
            <a:lnSpc>
              <a:spcPct val="90000"/>
            </a:lnSpc>
            <a:spcBef>
              <a:spcPct val="0"/>
            </a:spcBef>
            <a:spcAft>
              <a:spcPct val="35000"/>
            </a:spcAft>
          </a:pPr>
          <a:r>
            <a:rPr lang="en-US" sz="4000" kern="1200" dirty="0" err="1" smtClean="0"/>
            <a:t>Cetrorelix</a:t>
          </a:r>
          <a:endParaRPr lang="en-US" sz="4000" kern="1200" dirty="0"/>
        </a:p>
      </dsp:txBody>
      <dsp:txXfrm>
        <a:off x="1010416" y="1546718"/>
        <a:ext cx="6805887" cy="773359"/>
      </dsp:txXfrm>
    </dsp:sp>
    <dsp:sp modelId="{3C52B4B3-D2DC-4BF9-8B6F-5D9B109E1E4A}">
      <dsp:nvSpPr>
        <dsp:cNvPr id="0" name=""/>
        <dsp:cNvSpPr/>
      </dsp:nvSpPr>
      <dsp:spPr>
        <a:xfrm>
          <a:off x="527066" y="1450048"/>
          <a:ext cx="966699" cy="966699"/>
        </a:xfrm>
        <a:prstGeom prst="ellipse">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10ADA50-9746-4329-977C-7F293BA97B75}">
      <dsp:nvSpPr>
        <dsp:cNvPr id="0" name=""/>
        <dsp:cNvSpPr/>
      </dsp:nvSpPr>
      <dsp:spPr>
        <a:xfrm>
          <a:off x="1010416" y="2706958"/>
          <a:ext cx="6805887" cy="773359"/>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3854" tIns="101600" rIns="101600" bIns="101600" numCol="1" spcCol="1270" anchor="ctr" anchorCtr="0">
          <a:noAutofit/>
        </a:bodyPr>
        <a:lstStyle/>
        <a:p>
          <a:pPr lvl="0" algn="l" defTabSz="1778000">
            <a:lnSpc>
              <a:spcPct val="90000"/>
            </a:lnSpc>
            <a:spcBef>
              <a:spcPct val="0"/>
            </a:spcBef>
            <a:spcAft>
              <a:spcPct val="35000"/>
            </a:spcAft>
          </a:pPr>
          <a:r>
            <a:rPr lang="en-US" sz="4000" kern="1200" dirty="0" err="1" smtClean="0"/>
            <a:t>Abarelix</a:t>
          </a:r>
          <a:endParaRPr lang="en-US" sz="4000" kern="1200" dirty="0"/>
        </a:p>
      </dsp:txBody>
      <dsp:txXfrm>
        <a:off x="1010416" y="2706958"/>
        <a:ext cx="6805887" cy="773359"/>
      </dsp:txXfrm>
    </dsp:sp>
    <dsp:sp modelId="{D1BBF292-AE7C-4AA1-9BD6-CCD978180335}">
      <dsp:nvSpPr>
        <dsp:cNvPr id="0" name=""/>
        <dsp:cNvSpPr/>
      </dsp:nvSpPr>
      <dsp:spPr>
        <a:xfrm>
          <a:off x="527066" y="2610288"/>
          <a:ext cx="966699" cy="966699"/>
        </a:xfrm>
        <a:prstGeom prst="ellipse">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A8987BF-55FC-4325-BE83-54414D69F612}">
      <dsp:nvSpPr>
        <dsp:cNvPr id="0" name=""/>
        <dsp:cNvSpPr/>
      </dsp:nvSpPr>
      <dsp:spPr>
        <a:xfrm>
          <a:off x="567031" y="3867198"/>
          <a:ext cx="7249271" cy="77335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3854" tIns="101600" rIns="101600" bIns="101600" numCol="1" spcCol="1270" anchor="ctr" anchorCtr="0">
          <a:noAutofit/>
        </a:bodyPr>
        <a:lstStyle/>
        <a:p>
          <a:pPr lvl="0" algn="l" defTabSz="1778000">
            <a:lnSpc>
              <a:spcPct val="90000"/>
            </a:lnSpc>
            <a:spcBef>
              <a:spcPct val="0"/>
            </a:spcBef>
            <a:spcAft>
              <a:spcPct val="35000"/>
            </a:spcAft>
          </a:pPr>
          <a:r>
            <a:rPr lang="en-US" sz="4000" u="sng" kern="1200" dirty="0" err="1" smtClean="0"/>
            <a:t>Degarelix</a:t>
          </a:r>
          <a:endParaRPr lang="en-US" sz="4000" u="sng" kern="1200" dirty="0"/>
        </a:p>
      </dsp:txBody>
      <dsp:txXfrm>
        <a:off x="567031" y="3867198"/>
        <a:ext cx="7249271" cy="773359"/>
      </dsp:txXfrm>
    </dsp:sp>
    <dsp:sp modelId="{F1718BF4-44EB-4A21-A1B9-4494B8B727F6}">
      <dsp:nvSpPr>
        <dsp:cNvPr id="0" name=""/>
        <dsp:cNvSpPr/>
      </dsp:nvSpPr>
      <dsp:spPr>
        <a:xfrm>
          <a:off x="83681" y="3770528"/>
          <a:ext cx="966699" cy="966699"/>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A7BA93-04E2-47FC-A862-941C1227782F}">
      <dsp:nvSpPr>
        <dsp:cNvPr id="0" name=""/>
        <dsp:cNvSpPr/>
      </dsp:nvSpPr>
      <dsp:spPr>
        <a:xfrm>
          <a:off x="0" y="564529"/>
          <a:ext cx="8478982" cy="10725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N" sz="2700" kern="1200" dirty="0" smtClean="0"/>
            <a:t>Inhibit </a:t>
          </a:r>
          <a:r>
            <a:rPr lang="en-IN" sz="2700" kern="1200" dirty="0" err="1" smtClean="0"/>
            <a:t>Gn</a:t>
          </a:r>
          <a:r>
            <a:rPr lang="en-IN" sz="2700" kern="1200" dirty="0" smtClean="0"/>
            <a:t> secretion without causing initial stimulation</a:t>
          </a:r>
          <a:endParaRPr lang="en-IN" sz="2700" kern="1200" dirty="0"/>
        </a:p>
      </dsp:txBody>
      <dsp:txXfrm>
        <a:off x="52359" y="616888"/>
        <a:ext cx="8374264" cy="967861"/>
      </dsp:txXfrm>
    </dsp:sp>
    <dsp:sp modelId="{30EB97A1-5227-4FD2-A88E-4C925A0F2780}">
      <dsp:nvSpPr>
        <dsp:cNvPr id="0" name=""/>
        <dsp:cNvSpPr/>
      </dsp:nvSpPr>
      <dsp:spPr>
        <a:xfrm>
          <a:off x="0" y="1714868"/>
          <a:ext cx="8478982" cy="10725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N" sz="2700" kern="1200" smtClean="0"/>
            <a:t>Quick Gn suppression by competitive antagonism, need to be started only from 6th day of ovarian hyperstimulation.</a:t>
          </a:r>
          <a:endParaRPr lang="en-IN" sz="2700" kern="1200"/>
        </a:p>
      </dsp:txBody>
      <dsp:txXfrm>
        <a:off x="52359" y="1767227"/>
        <a:ext cx="8374264" cy="967861"/>
      </dsp:txXfrm>
    </dsp:sp>
    <dsp:sp modelId="{A6B22C7F-521A-4D75-9149-E45A440925E8}">
      <dsp:nvSpPr>
        <dsp:cNvPr id="0" name=""/>
        <dsp:cNvSpPr/>
      </dsp:nvSpPr>
      <dsp:spPr>
        <a:xfrm>
          <a:off x="0" y="2865207"/>
          <a:ext cx="8478982" cy="10725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N" sz="2700" kern="1200" smtClean="0"/>
            <a:t>Lower risk of ovarian hyperstimulation syndrome</a:t>
          </a:r>
          <a:endParaRPr lang="en-IN" sz="2700" kern="1200"/>
        </a:p>
      </dsp:txBody>
      <dsp:txXfrm>
        <a:off x="52359" y="2917566"/>
        <a:ext cx="8374264" cy="967861"/>
      </dsp:txXfrm>
    </dsp:sp>
    <dsp:sp modelId="{4B756023-3331-4A6C-BACE-3D38F301EB5A}">
      <dsp:nvSpPr>
        <dsp:cNvPr id="0" name=""/>
        <dsp:cNvSpPr/>
      </dsp:nvSpPr>
      <dsp:spPr>
        <a:xfrm>
          <a:off x="0" y="4015546"/>
          <a:ext cx="8478982" cy="107257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IN" sz="2700" kern="1200" smtClean="0"/>
            <a:t>Achieve more complete suppression of endogenous Gn secretion</a:t>
          </a:r>
          <a:endParaRPr lang="en-IN" sz="2700" kern="1200"/>
        </a:p>
      </dsp:txBody>
      <dsp:txXfrm>
        <a:off x="52359" y="4067905"/>
        <a:ext cx="8374264" cy="96786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E79BD4-9C70-48F4-B04E-80CBC4870AF0}">
      <dsp:nvSpPr>
        <dsp:cNvPr id="0" name=""/>
        <dsp:cNvSpPr/>
      </dsp:nvSpPr>
      <dsp:spPr>
        <a:xfrm>
          <a:off x="38" y="18267"/>
          <a:ext cx="3685337" cy="864000"/>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213360" tIns="121920" rIns="213360" bIns="121920" numCol="1" spcCol="1270" anchor="ctr" anchorCtr="0">
          <a:noAutofit/>
        </a:bodyPr>
        <a:lstStyle/>
        <a:p>
          <a:pPr lvl="0" algn="ctr" defTabSz="1333500">
            <a:lnSpc>
              <a:spcPct val="90000"/>
            </a:lnSpc>
            <a:spcBef>
              <a:spcPct val="0"/>
            </a:spcBef>
            <a:spcAft>
              <a:spcPct val="35000"/>
            </a:spcAft>
          </a:pPr>
          <a:r>
            <a:rPr lang="en-IN" sz="3000" kern="1200" dirty="0" smtClean="0"/>
            <a:t>Stimulation</a:t>
          </a:r>
          <a:endParaRPr lang="en-IN" sz="3000" kern="1200" dirty="0"/>
        </a:p>
      </dsp:txBody>
      <dsp:txXfrm>
        <a:off x="38" y="18267"/>
        <a:ext cx="3685337" cy="864000"/>
      </dsp:txXfrm>
    </dsp:sp>
    <dsp:sp modelId="{190E977C-B6B7-49AE-AF65-033493B0880D}">
      <dsp:nvSpPr>
        <dsp:cNvPr id="0" name=""/>
        <dsp:cNvSpPr/>
      </dsp:nvSpPr>
      <dsp:spPr>
        <a:xfrm>
          <a:off x="38" y="882267"/>
          <a:ext cx="3685337" cy="4585865"/>
        </a:xfrm>
        <a:prstGeom prst="rect">
          <a:avLst/>
        </a:prstGeom>
        <a:solidFill>
          <a:schemeClr val="accent2">
            <a:tint val="40000"/>
            <a:alpha val="90000"/>
            <a:hueOff val="0"/>
            <a:satOff val="0"/>
            <a:lumOff val="0"/>
            <a:alphaOff val="0"/>
          </a:schemeClr>
        </a:solidFill>
        <a:ln w="6350" cap="flat" cmpd="sng" algn="ctr">
          <a:solidFill>
            <a:schemeClr val="accent2">
              <a:tint val="40000"/>
              <a:alpha val="9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a:lnSpc>
              <a:spcPct val="90000"/>
            </a:lnSpc>
            <a:spcBef>
              <a:spcPct val="0"/>
            </a:spcBef>
            <a:spcAft>
              <a:spcPct val="15000"/>
            </a:spcAft>
            <a:buChar char="••"/>
          </a:pPr>
          <a:r>
            <a:rPr lang="en-IN" sz="3000" kern="1200" dirty="0" smtClean="0"/>
            <a:t>Female infertility</a:t>
          </a:r>
          <a:endParaRPr lang="en-IN" sz="3000" kern="1200" dirty="0"/>
        </a:p>
        <a:p>
          <a:pPr marL="285750" lvl="1" indent="-285750" algn="l" defTabSz="1333500">
            <a:lnSpc>
              <a:spcPct val="90000"/>
            </a:lnSpc>
            <a:spcBef>
              <a:spcPct val="0"/>
            </a:spcBef>
            <a:spcAft>
              <a:spcPct val="15000"/>
            </a:spcAft>
            <a:buChar char="••"/>
          </a:pPr>
          <a:r>
            <a:rPr lang="en-IN" sz="3000" kern="1200" dirty="0" smtClean="0"/>
            <a:t>Male infertility</a:t>
          </a:r>
          <a:endParaRPr lang="en-IN" sz="3000" kern="1200" dirty="0"/>
        </a:p>
        <a:p>
          <a:pPr marL="285750" lvl="1" indent="-285750" algn="l" defTabSz="1333500">
            <a:lnSpc>
              <a:spcPct val="90000"/>
            </a:lnSpc>
            <a:spcBef>
              <a:spcPct val="0"/>
            </a:spcBef>
            <a:spcAft>
              <a:spcPct val="15000"/>
            </a:spcAft>
            <a:buChar char="••"/>
          </a:pPr>
          <a:r>
            <a:rPr lang="en-IN" sz="3000" kern="1200" dirty="0" smtClean="0"/>
            <a:t>Diagnosis of LH responsiveness</a:t>
          </a:r>
          <a:endParaRPr lang="en-IN" sz="3000" kern="1200" dirty="0"/>
        </a:p>
      </dsp:txBody>
      <dsp:txXfrm>
        <a:off x="38" y="882267"/>
        <a:ext cx="3685337" cy="4585865"/>
      </dsp:txXfrm>
    </dsp:sp>
    <dsp:sp modelId="{B52929EC-6025-455A-B286-BFDE91F40E43}">
      <dsp:nvSpPr>
        <dsp:cNvPr id="0" name=""/>
        <dsp:cNvSpPr/>
      </dsp:nvSpPr>
      <dsp:spPr>
        <a:xfrm>
          <a:off x="4201323" y="18267"/>
          <a:ext cx="3685337" cy="864000"/>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213360" tIns="121920" rIns="213360" bIns="121920" numCol="1" spcCol="1270" anchor="ctr" anchorCtr="0">
          <a:noAutofit/>
        </a:bodyPr>
        <a:lstStyle/>
        <a:p>
          <a:pPr lvl="0" algn="ctr" defTabSz="1333500">
            <a:lnSpc>
              <a:spcPct val="90000"/>
            </a:lnSpc>
            <a:spcBef>
              <a:spcPct val="0"/>
            </a:spcBef>
            <a:spcAft>
              <a:spcPct val="35000"/>
            </a:spcAft>
          </a:pPr>
          <a:r>
            <a:rPr lang="en-IN" sz="3000" kern="1200" dirty="0" smtClean="0"/>
            <a:t>Suppression</a:t>
          </a:r>
          <a:endParaRPr lang="en-IN" sz="3000" kern="1200" dirty="0"/>
        </a:p>
      </dsp:txBody>
      <dsp:txXfrm>
        <a:off x="4201323" y="18267"/>
        <a:ext cx="3685337" cy="864000"/>
      </dsp:txXfrm>
    </dsp:sp>
    <dsp:sp modelId="{565134BA-B1C9-4B2F-B324-DFC5E40DA575}">
      <dsp:nvSpPr>
        <dsp:cNvPr id="0" name=""/>
        <dsp:cNvSpPr/>
      </dsp:nvSpPr>
      <dsp:spPr>
        <a:xfrm>
          <a:off x="4201323" y="882267"/>
          <a:ext cx="3685337" cy="4585865"/>
        </a:xfrm>
        <a:prstGeom prst="rect">
          <a:avLst/>
        </a:prstGeom>
        <a:solidFill>
          <a:schemeClr val="accent3">
            <a:tint val="40000"/>
            <a:alpha val="90000"/>
            <a:hueOff val="0"/>
            <a:satOff val="0"/>
            <a:lumOff val="0"/>
            <a:alphaOff val="0"/>
          </a:schemeClr>
        </a:solidFill>
        <a:ln w="6350" cap="flat" cmpd="sng" algn="ctr">
          <a:solidFill>
            <a:schemeClr val="accent3">
              <a:tint val="40000"/>
              <a:alpha val="9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a:lnSpc>
              <a:spcPct val="90000"/>
            </a:lnSpc>
            <a:spcBef>
              <a:spcPct val="0"/>
            </a:spcBef>
            <a:spcAft>
              <a:spcPct val="15000"/>
            </a:spcAft>
            <a:buChar char="••"/>
          </a:pPr>
          <a:r>
            <a:rPr lang="en-IN" sz="3000" kern="1200" smtClean="0"/>
            <a:t>Controlled ovarian stimulation</a:t>
          </a:r>
          <a:endParaRPr lang="en-IN" sz="3000" kern="1200"/>
        </a:p>
        <a:p>
          <a:pPr marL="285750" lvl="1" indent="-285750" algn="l" defTabSz="1333500">
            <a:lnSpc>
              <a:spcPct val="90000"/>
            </a:lnSpc>
            <a:spcBef>
              <a:spcPct val="0"/>
            </a:spcBef>
            <a:spcAft>
              <a:spcPct val="15000"/>
            </a:spcAft>
            <a:buChar char="••"/>
          </a:pPr>
          <a:r>
            <a:rPr lang="en-IN" sz="3000" kern="1200" smtClean="0"/>
            <a:t>Endometriosis</a:t>
          </a:r>
          <a:endParaRPr lang="en-IN" sz="3000" kern="1200" dirty="0" smtClean="0"/>
        </a:p>
        <a:p>
          <a:pPr marL="285750" lvl="1" indent="-285750" algn="l" defTabSz="1333500">
            <a:lnSpc>
              <a:spcPct val="90000"/>
            </a:lnSpc>
            <a:spcBef>
              <a:spcPct val="0"/>
            </a:spcBef>
            <a:spcAft>
              <a:spcPct val="15000"/>
            </a:spcAft>
            <a:buChar char="••"/>
          </a:pPr>
          <a:r>
            <a:rPr lang="en-IN" sz="3000" kern="1200" dirty="0" smtClean="0"/>
            <a:t>Uterine leiomyoma</a:t>
          </a:r>
        </a:p>
        <a:p>
          <a:pPr marL="285750" lvl="1" indent="-285750" algn="l" defTabSz="1333500">
            <a:lnSpc>
              <a:spcPct val="90000"/>
            </a:lnSpc>
            <a:spcBef>
              <a:spcPct val="0"/>
            </a:spcBef>
            <a:spcAft>
              <a:spcPct val="15000"/>
            </a:spcAft>
            <a:buChar char="••"/>
          </a:pPr>
          <a:r>
            <a:rPr lang="en-IN" sz="3000" kern="1200" smtClean="0"/>
            <a:t>Prostate cancer</a:t>
          </a:r>
          <a:endParaRPr lang="en-IN" sz="3000" kern="1200" dirty="0" smtClean="0"/>
        </a:p>
        <a:p>
          <a:pPr marL="285750" lvl="1" indent="-285750" algn="l" defTabSz="1333500">
            <a:lnSpc>
              <a:spcPct val="90000"/>
            </a:lnSpc>
            <a:spcBef>
              <a:spcPct val="0"/>
            </a:spcBef>
            <a:spcAft>
              <a:spcPct val="15000"/>
            </a:spcAft>
            <a:buChar char="••"/>
          </a:pPr>
          <a:r>
            <a:rPr lang="en-IN" sz="3000" kern="1200" smtClean="0"/>
            <a:t>Central precocious puberty</a:t>
          </a:r>
          <a:endParaRPr lang="en-IN" sz="3000" kern="1200" dirty="0" smtClean="0"/>
        </a:p>
        <a:p>
          <a:pPr marL="285750" lvl="1" indent="-285750" algn="l" defTabSz="1333500">
            <a:lnSpc>
              <a:spcPct val="90000"/>
            </a:lnSpc>
            <a:spcBef>
              <a:spcPct val="0"/>
            </a:spcBef>
            <a:spcAft>
              <a:spcPct val="15000"/>
            </a:spcAft>
            <a:buChar char="••"/>
          </a:pPr>
          <a:r>
            <a:rPr lang="en-IN" sz="3000" kern="1200" dirty="0" smtClean="0"/>
            <a:t>Advanced breast and ovarian cancer</a:t>
          </a:r>
          <a:endParaRPr lang="en-IN" sz="3000" b="1" i="1" kern="1200" dirty="0"/>
        </a:p>
      </dsp:txBody>
      <dsp:txXfrm>
        <a:off x="4201323" y="882267"/>
        <a:ext cx="3685337" cy="458586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0D0B4B-E6B5-49C7-8588-A77C0DAD570A}">
      <dsp:nvSpPr>
        <dsp:cNvPr id="0" name=""/>
        <dsp:cNvSpPr/>
      </dsp:nvSpPr>
      <dsp:spPr>
        <a:xfrm>
          <a:off x="0" y="72856"/>
          <a:ext cx="7886700" cy="251081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n-IN" sz="2900" kern="1200" smtClean="0"/>
            <a:t>Injection of native GnRH - immediate response that may be used to evaluate the status of hypothalamic-pituitary-gonadal function in a variety of neuroendocrine conditions associated with amenorrhea and infertility. </a:t>
          </a:r>
          <a:endParaRPr lang="en-IN" sz="2900" kern="1200"/>
        </a:p>
      </dsp:txBody>
      <dsp:txXfrm>
        <a:off x="122568" y="195424"/>
        <a:ext cx="7641564" cy="2265683"/>
      </dsp:txXfrm>
    </dsp:sp>
    <dsp:sp modelId="{79792A6D-1414-40B3-957E-B6674A55D497}">
      <dsp:nvSpPr>
        <dsp:cNvPr id="0" name=""/>
        <dsp:cNvSpPr/>
      </dsp:nvSpPr>
      <dsp:spPr>
        <a:xfrm>
          <a:off x="0" y="2667196"/>
          <a:ext cx="7886700" cy="251081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rtl="0">
            <a:lnSpc>
              <a:spcPct val="90000"/>
            </a:lnSpc>
            <a:spcBef>
              <a:spcPct val="0"/>
            </a:spcBef>
            <a:spcAft>
              <a:spcPct val="35000"/>
            </a:spcAft>
          </a:pPr>
          <a:r>
            <a:rPr lang="en-IN" sz="2900" kern="1200" smtClean="0"/>
            <a:t>Used in an attempt to differentiate hypothalamic disorders from primary pituitary deficiencies.</a:t>
          </a:r>
          <a:endParaRPr lang="en-IN" sz="2900" kern="1200"/>
        </a:p>
      </dsp:txBody>
      <dsp:txXfrm>
        <a:off x="122568" y="2789764"/>
        <a:ext cx="7641564" cy="226568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5167CE-818F-4E85-AE4D-2F56B72771C2}">
      <dsp:nvSpPr>
        <dsp:cNvPr id="0" name=""/>
        <dsp:cNvSpPr/>
      </dsp:nvSpPr>
      <dsp:spPr>
        <a:xfrm>
          <a:off x="0" y="297793"/>
          <a:ext cx="7886700" cy="18303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lang="en-IN" sz="3300" kern="1200" smtClean="0"/>
            <a:t>Pulsatile administration of GnRH</a:t>
          </a:r>
          <a:endParaRPr lang="en-IN" sz="3300" kern="1200"/>
        </a:p>
      </dsp:txBody>
      <dsp:txXfrm>
        <a:off x="89351" y="387144"/>
        <a:ext cx="7707998" cy="1651653"/>
      </dsp:txXfrm>
    </dsp:sp>
    <dsp:sp modelId="{EBF41798-7CB5-4401-909C-5125A9F4F6AF}">
      <dsp:nvSpPr>
        <dsp:cNvPr id="0" name=""/>
        <dsp:cNvSpPr/>
      </dsp:nvSpPr>
      <dsp:spPr>
        <a:xfrm>
          <a:off x="0" y="2223189"/>
          <a:ext cx="7886700" cy="18303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lang="en-IN" sz="3300" kern="1200" dirty="0" smtClean="0"/>
            <a:t>Can induce ovulation in </a:t>
          </a:r>
          <a:r>
            <a:rPr lang="en-IN" sz="3300" kern="1200" dirty="0" err="1" smtClean="0"/>
            <a:t>anovulatory</a:t>
          </a:r>
          <a:r>
            <a:rPr lang="en-IN" sz="3300" kern="1200" dirty="0" smtClean="0"/>
            <a:t> conditions, such as hypothalamic amenorrhea and polycystic ovarian disease</a:t>
          </a:r>
          <a:endParaRPr lang="en-IN" sz="3300" kern="1200" dirty="0"/>
        </a:p>
      </dsp:txBody>
      <dsp:txXfrm>
        <a:off x="89351" y="2312540"/>
        <a:ext cx="7707998" cy="165165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8AA0C4-1C0F-4DC7-B491-CE1F0D929B3F}">
      <dsp:nvSpPr>
        <dsp:cNvPr id="0" name=""/>
        <dsp:cNvSpPr/>
      </dsp:nvSpPr>
      <dsp:spPr>
        <a:xfrm>
          <a:off x="0" y="11169"/>
          <a:ext cx="7886700" cy="43290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lvl="0" algn="l" defTabSz="2222500" rtl="0">
            <a:lnSpc>
              <a:spcPct val="90000"/>
            </a:lnSpc>
            <a:spcBef>
              <a:spcPct val="0"/>
            </a:spcBef>
            <a:spcAft>
              <a:spcPct val="35000"/>
            </a:spcAft>
          </a:pPr>
          <a:r>
            <a:rPr lang="en-IN" sz="5000" kern="1200" smtClean="0"/>
            <a:t>Long-term pulsatile administration of GnRH may initiate puberty in both boys and girls with delayed puberty</a:t>
          </a:r>
          <a:endParaRPr lang="en-IN" sz="5000" kern="1200"/>
        </a:p>
      </dsp:txBody>
      <dsp:txXfrm>
        <a:off x="211324" y="222493"/>
        <a:ext cx="7464052" cy="390635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91FB8E-A1AE-4ADF-9228-9CB3C03E0727}" type="datetimeFigureOut">
              <a:rPr lang="en-IN" smtClean="0"/>
              <a:t>26-12-2015</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9E9BB8-0D54-47A8-AF2E-E4A181A5F866}" type="slidenum">
              <a:rPr lang="en-IN" smtClean="0"/>
              <a:t>‹#›</a:t>
            </a:fld>
            <a:endParaRPr lang="en-IN"/>
          </a:p>
        </p:txBody>
      </p:sp>
    </p:spTree>
    <p:extLst>
      <p:ext uri="{BB962C8B-B14F-4D97-AF65-F5344CB8AC3E}">
        <p14:creationId xmlns:p14="http://schemas.microsoft.com/office/powerpoint/2010/main" val="4127126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0" i="0" u="none" strike="noStrike" kern="1200" dirty="0" smtClean="0">
                <a:solidFill>
                  <a:schemeClr val="tx1"/>
                </a:solidFill>
                <a:effectLst/>
                <a:latin typeface="+mn-lt"/>
                <a:ea typeface="+mn-ea"/>
                <a:cs typeface="+mn-cs"/>
              </a:rPr>
              <a:t>Native GnRH, a </a:t>
            </a:r>
            <a:r>
              <a:rPr lang="en-IN" sz="1200" b="0" i="0" u="none" strike="noStrike" kern="1200" dirty="0" err="1" smtClean="0">
                <a:solidFill>
                  <a:schemeClr val="tx1"/>
                </a:solidFill>
                <a:effectLst/>
                <a:latin typeface="+mn-lt"/>
                <a:ea typeface="+mn-ea"/>
                <a:cs typeface="+mn-cs"/>
              </a:rPr>
              <a:t>decapeptide</a:t>
            </a:r>
            <a:r>
              <a:rPr lang="en-IN" sz="1200" b="0" i="0" u="none" strike="noStrike" kern="1200" dirty="0" smtClean="0">
                <a:solidFill>
                  <a:schemeClr val="tx1"/>
                </a:solidFill>
                <a:effectLst/>
                <a:latin typeface="+mn-lt"/>
                <a:ea typeface="+mn-ea"/>
                <a:cs typeface="+mn-cs"/>
              </a:rPr>
              <a:t>, is produced and released in pulsatile fashion from the arcuate nucleus and preoptic anterior hypothalamic area. It reaches the anterior pituitary through the hypothalamic-pituitary venous portal plexus to the anterior pituitary, where it binds to G protein-coupled receptors on the plasma membranes of </a:t>
            </a:r>
            <a:r>
              <a:rPr lang="en-IN" sz="1200" b="0" i="0" u="none" strike="noStrike" kern="1200" dirty="0" err="1" smtClean="0">
                <a:solidFill>
                  <a:schemeClr val="tx1"/>
                </a:solidFill>
                <a:effectLst/>
                <a:latin typeface="+mn-lt"/>
                <a:ea typeface="+mn-ea"/>
                <a:cs typeface="+mn-cs"/>
              </a:rPr>
              <a:t>gonadotrophs</a:t>
            </a:r>
            <a:r>
              <a:rPr lang="en-IN" sz="1200" b="0" i="0" u="none" strike="noStrike" kern="1200" dirty="0" smtClean="0">
                <a:solidFill>
                  <a:schemeClr val="tx1"/>
                </a:solidFill>
                <a:effectLst/>
                <a:latin typeface="+mn-lt"/>
                <a:ea typeface="+mn-ea"/>
                <a:cs typeface="+mn-cs"/>
              </a:rPr>
              <a:t>, where it stimulates the synthesis and secretion of luteinizing hormone (LH) and follicle-stimulating hormone (FSH) in both men and women.</a:t>
            </a:r>
            <a:endParaRPr lang="en-IN" dirty="0"/>
          </a:p>
        </p:txBody>
      </p:sp>
      <p:sp>
        <p:nvSpPr>
          <p:cNvPr id="4" name="Slide Number Placeholder 3"/>
          <p:cNvSpPr>
            <a:spLocks noGrp="1"/>
          </p:cNvSpPr>
          <p:nvPr>
            <p:ph type="sldNum" sz="quarter" idx="10"/>
          </p:nvPr>
        </p:nvSpPr>
        <p:spPr/>
        <p:txBody>
          <a:bodyPr/>
          <a:lstStyle/>
          <a:p>
            <a:fld id="{719E9BB8-0D54-47A8-AF2E-E4A181A5F866}" type="slidenum">
              <a:rPr lang="en-IN" smtClean="0"/>
              <a:t>3</a:t>
            </a:fld>
            <a:endParaRPr lang="en-IN"/>
          </a:p>
        </p:txBody>
      </p:sp>
    </p:spTree>
    <p:extLst>
      <p:ext uri="{BB962C8B-B14F-4D97-AF65-F5344CB8AC3E}">
        <p14:creationId xmlns:p14="http://schemas.microsoft.com/office/powerpoint/2010/main" val="4306740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During the first 7–10 days of GnRH </a:t>
            </a:r>
            <a:r>
              <a:rPr lang="en-IN" dirty="0" err="1" smtClean="0"/>
              <a:t>analog</a:t>
            </a:r>
            <a:r>
              <a:rPr lang="en-IN" dirty="0" smtClean="0"/>
              <a:t> therapy, serum testosterone levels increase because of the agonist action of the drug; this can precipitate pain in patients with bone metastases, and </a:t>
            </a:r>
            <a:r>
              <a:rPr lang="en-IN" dirty="0" err="1" smtClean="0"/>
              <a:t>tumor</a:t>
            </a:r>
            <a:r>
              <a:rPr lang="en-IN" dirty="0" smtClean="0"/>
              <a:t> growth and neurologic symptoms in patients with vertebral metastases. It can also temporarily worsen symptoms of urinary obstruction. Such </a:t>
            </a:r>
            <a:r>
              <a:rPr lang="en-IN" dirty="0" err="1" smtClean="0"/>
              <a:t>tumor</a:t>
            </a:r>
            <a:r>
              <a:rPr lang="en-IN" dirty="0" smtClean="0"/>
              <a:t> flares can usually be avoided with the concomitant administration of an androgen receptor antagonist (</a:t>
            </a:r>
            <a:r>
              <a:rPr lang="en-IN" dirty="0" err="1" smtClean="0"/>
              <a:t>flutamide</a:t>
            </a:r>
            <a:r>
              <a:rPr lang="en-IN" dirty="0" smtClean="0"/>
              <a:t>, </a:t>
            </a:r>
            <a:r>
              <a:rPr lang="en-IN" dirty="0" err="1" smtClean="0"/>
              <a:t>bicalutamide</a:t>
            </a:r>
            <a:r>
              <a:rPr lang="en-IN" dirty="0" smtClean="0"/>
              <a:t>, or </a:t>
            </a:r>
            <a:r>
              <a:rPr lang="en-IN" dirty="0" err="1" smtClean="0"/>
              <a:t>nilutamide</a:t>
            </a:r>
            <a:r>
              <a:rPr lang="en-IN" dirty="0" smtClean="0"/>
              <a:t>) </a:t>
            </a:r>
            <a:endParaRPr lang="en-IN" dirty="0"/>
          </a:p>
        </p:txBody>
      </p:sp>
      <p:sp>
        <p:nvSpPr>
          <p:cNvPr id="4" name="Slide Number Placeholder 3"/>
          <p:cNvSpPr>
            <a:spLocks noGrp="1"/>
          </p:cNvSpPr>
          <p:nvPr>
            <p:ph type="sldNum" sz="quarter" idx="10"/>
          </p:nvPr>
        </p:nvSpPr>
        <p:spPr/>
        <p:txBody>
          <a:bodyPr/>
          <a:lstStyle/>
          <a:p>
            <a:fld id="{719E9BB8-0D54-47A8-AF2E-E4A181A5F866}" type="slidenum">
              <a:rPr lang="en-IN" smtClean="0"/>
              <a:t>26</a:t>
            </a:fld>
            <a:endParaRPr lang="en-IN"/>
          </a:p>
        </p:txBody>
      </p:sp>
    </p:spTree>
    <p:extLst>
      <p:ext uri="{BB962C8B-B14F-4D97-AF65-F5344CB8AC3E}">
        <p14:creationId xmlns:p14="http://schemas.microsoft.com/office/powerpoint/2010/main" val="27976001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0" i="0" u="none" strike="noStrike" kern="1200" baseline="0" dirty="0" err="1" smtClean="0">
                <a:solidFill>
                  <a:schemeClr val="tx1"/>
                </a:solidFill>
                <a:latin typeface="+mn-lt"/>
                <a:ea typeface="+mn-ea"/>
                <a:cs typeface="+mn-cs"/>
              </a:rPr>
              <a:t>Gonadorelin</a:t>
            </a:r>
            <a:r>
              <a:rPr lang="en-IN" sz="1200" b="0" i="0" u="none" strike="noStrike" kern="1200" baseline="0" dirty="0" smtClean="0">
                <a:solidFill>
                  <a:schemeClr val="tx1"/>
                </a:solidFill>
                <a:latin typeface="+mn-lt"/>
                <a:ea typeface="+mn-ea"/>
                <a:cs typeface="+mn-cs"/>
              </a:rPr>
              <a:t> can cause headache, light-headedness, nausea, and flushing. Local swelling often occurs at subcutaneous injection sites.</a:t>
            </a:r>
          </a:p>
          <a:p>
            <a:r>
              <a:rPr lang="en-IN" sz="1200" b="0" i="0" u="none" strike="noStrike" kern="1200" baseline="0" dirty="0" smtClean="0">
                <a:solidFill>
                  <a:schemeClr val="tx1"/>
                </a:solidFill>
                <a:latin typeface="+mn-lt"/>
                <a:ea typeface="+mn-ea"/>
                <a:cs typeface="+mn-cs"/>
              </a:rPr>
              <a:t>Generalized hypersensitivity dermatitis</a:t>
            </a:r>
            <a:endParaRPr lang="en-IN" sz="1200" b="0" i="0" kern="1200" dirty="0" smtClean="0">
              <a:solidFill>
                <a:schemeClr val="tx1"/>
              </a:solidFill>
              <a:effectLst/>
              <a:latin typeface="+mn-lt"/>
              <a:ea typeface="+mn-ea"/>
              <a:cs typeface="+mn-cs"/>
            </a:endParaRPr>
          </a:p>
          <a:p>
            <a:r>
              <a:rPr lang="en-IN" sz="1200" b="1" i="0" u="none" strike="noStrike" kern="1200" baseline="0" dirty="0" smtClean="0">
                <a:solidFill>
                  <a:schemeClr val="tx1"/>
                </a:solidFill>
                <a:latin typeface="+mn-lt"/>
                <a:ea typeface="+mn-ea"/>
                <a:cs typeface="+mn-cs"/>
              </a:rPr>
              <a:t>Continuous treatment </a:t>
            </a:r>
            <a:r>
              <a:rPr lang="en-IN" sz="1200" b="0" i="0" u="none" strike="noStrike" kern="1200" baseline="0" dirty="0" smtClean="0">
                <a:solidFill>
                  <a:schemeClr val="tx1"/>
                </a:solidFill>
                <a:latin typeface="+mn-lt"/>
                <a:ea typeface="+mn-ea"/>
                <a:cs typeface="+mn-cs"/>
              </a:rPr>
              <a:t>of women with a GnRH </a:t>
            </a:r>
            <a:r>
              <a:rPr lang="en-IN" sz="1200" b="0" i="0" u="none" strike="noStrike" kern="1200" baseline="0" dirty="0" err="1" smtClean="0">
                <a:solidFill>
                  <a:schemeClr val="tx1"/>
                </a:solidFill>
                <a:latin typeface="+mn-lt"/>
                <a:ea typeface="+mn-ea"/>
                <a:cs typeface="+mn-cs"/>
              </a:rPr>
              <a:t>analog</a:t>
            </a:r>
            <a:r>
              <a:rPr lang="en-IN" sz="1200" b="0" i="0" u="none" strike="noStrike" kern="1200" baseline="0" dirty="0" smtClean="0">
                <a:solidFill>
                  <a:schemeClr val="tx1"/>
                </a:solidFill>
                <a:latin typeface="+mn-lt"/>
                <a:ea typeface="+mn-ea"/>
                <a:cs typeface="+mn-cs"/>
              </a:rPr>
              <a:t> causes the typical symptoms of menopause,</a:t>
            </a:r>
          </a:p>
          <a:p>
            <a:r>
              <a:rPr lang="en-IN" sz="1200" b="0" i="0" u="none" strike="noStrike" kern="1200" baseline="0" dirty="0" smtClean="0">
                <a:solidFill>
                  <a:schemeClr val="tx1"/>
                </a:solidFill>
                <a:latin typeface="+mn-lt"/>
                <a:ea typeface="+mn-ea"/>
                <a:cs typeface="+mn-cs"/>
              </a:rPr>
              <a:t>which include hot flushes, sweats, and headaches. Depression, diminished libido, generalized pain, vaginal dryness, and breast atrophy</a:t>
            </a:r>
          </a:p>
          <a:p>
            <a:r>
              <a:rPr lang="en-IN" sz="1200" b="1" i="0" u="none" strike="noStrike" kern="1200" baseline="0" dirty="0" smtClean="0">
                <a:solidFill>
                  <a:schemeClr val="tx1"/>
                </a:solidFill>
                <a:latin typeface="+mn-lt"/>
                <a:ea typeface="+mn-ea"/>
                <a:cs typeface="+mn-cs"/>
              </a:rPr>
              <a:t>In men </a:t>
            </a:r>
            <a:r>
              <a:rPr lang="en-IN" sz="1200" b="0" i="0" u="none" strike="noStrike" kern="1200" baseline="0" dirty="0" smtClean="0">
                <a:solidFill>
                  <a:schemeClr val="tx1"/>
                </a:solidFill>
                <a:latin typeface="+mn-lt"/>
                <a:ea typeface="+mn-ea"/>
                <a:cs typeface="+mn-cs"/>
              </a:rPr>
              <a:t>treated with continuous GnRH agonist administration, adverse effects include hot flushes and sweats, </a:t>
            </a:r>
            <a:r>
              <a:rPr lang="en-IN" sz="1200" b="0" i="0" u="none" strike="noStrike" kern="1200" baseline="0" dirty="0" err="1" smtClean="0">
                <a:solidFill>
                  <a:schemeClr val="tx1"/>
                </a:solidFill>
                <a:latin typeface="+mn-lt"/>
                <a:ea typeface="+mn-ea"/>
                <a:cs typeface="+mn-cs"/>
              </a:rPr>
              <a:t>edema</a:t>
            </a:r>
            <a:r>
              <a:rPr lang="en-IN" sz="1200" b="0" i="0" u="none" strike="noStrike" kern="1200" baseline="0" dirty="0" smtClean="0">
                <a:solidFill>
                  <a:schemeClr val="tx1"/>
                </a:solidFill>
                <a:latin typeface="+mn-lt"/>
                <a:ea typeface="+mn-ea"/>
                <a:cs typeface="+mn-cs"/>
              </a:rPr>
              <a:t>, gynecomastia,</a:t>
            </a:r>
          </a:p>
          <a:p>
            <a:r>
              <a:rPr lang="en-IN" sz="1200" b="0" i="0" u="none" strike="noStrike" kern="1200" baseline="0" dirty="0" smtClean="0">
                <a:solidFill>
                  <a:schemeClr val="tx1"/>
                </a:solidFill>
                <a:latin typeface="+mn-lt"/>
                <a:ea typeface="+mn-ea"/>
                <a:cs typeface="+mn-cs"/>
              </a:rPr>
              <a:t>decreased libido, decreased </a:t>
            </a:r>
            <a:r>
              <a:rPr lang="en-IN" sz="1200" b="0" i="0" u="none" strike="noStrike" kern="1200" baseline="0" dirty="0" err="1" smtClean="0">
                <a:solidFill>
                  <a:schemeClr val="tx1"/>
                </a:solidFill>
                <a:latin typeface="+mn-lt"/>
                <a:ea typeface="+mn-ea"/>
                <a:cs typeface="+mn-cs"/>
              </a:rPr>
              <a:t>hematocrit</a:t>
            </a:r>
            <a:r>
              <a:rPr lang="en-IN" sz="1200" b="0" i="0" u="none" strike="noStrike" kern="1200" baseline="0" dirty="0" smtClean="0">
                <a:solidFill>
                  <a:schemeClr val="tx1"/>
                </a:solidFill>
                <a:latin typeface="+mn-lt"/>
                <a:ea typeface="+mn-ea"/>
                <a:cs typeface="+mn-cs"/>
              </a:rPr>
              <a:t>, reduced bone density, asthenia, and injection site reactions.</a:t>
            </a:r>
            <a:endParaRPr lang="en-IN" dirty="0"/>
          </a:p>
        </p:txBody>
      </p:sp>
      <p:sp>
        <p:nvSpPr>
          <p:cNvPr id="4" name="Slide Number Placeholder 3"/>
          <p:cNvSpPr>
            <a:spLocks noGrp="1"/>
          </p:cNvSpPr>
          <p:nvPr>
            <p:ph type="sldNum" sz="quarter" idx="10"/>
          </p:nvPr>
        </p:nvSpPr>
        <p:spPr/>
        <p:txBody>
          <a:bodyPr/>
          <a:lstStyle/>
          <a:p>
            <a:fld id="{719E9BB8-0D54-47A8-AF2E-E4A181A5F866}" type="slidenum">
              <a:rPr lang="en-IN" smtClean="0"/>
              <a:t>29</a:t>
            </a:fld>
            <a:endParaRPr lang="en-IN"/>
          </a:p>
        </p:txBody>
      </p:sp>
    </p:spTree>
    <p:extLst>
      <p:ext uri="{BB962C8B-B14F-4D97-AF65-F5344CB8AC3E}">
        <p14:creationId xmlns:p14="http://schemas.microsoft.com/office/powerpoint/2010/main" val="93866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1" i="0" kern="1200" dirty="0" smtClean="0">
                <a:solidFill>
                  <a:schemeClr val="tx1"/>
                </a:solidFill>
                <a:effectLst/>
                <a:latin typeface="+mn-lt"/>
                <a:ea typeface="+mn-ea"/>
                <a:cs typeface="+mn-cs"/>
              </a:rPr>
              <a:t>Relationships between GnRH, LH and FSH in Male (</a:t>
            </a:r>
            <a:r>
              <a:rPr lang="en-IN" sz="1200" b="1" i="0" kern="1200" dirty="0" err="1" smtClean="0">
                <a:solidFill>
                  <a:schemeClr val="tx1"/>
                </a:solidFill>
                <a:effectLst/>
                <a:latin typeface="+mn-lt"/>
                <a:ea typeface="+mn-ea"/>
                <a:cs typeface="+mn-cs"/>
              </a:rPr>
              <a:t>Senger</a:t>
            </a:r>
            <a:r>
              <a:rPr lang="en-IN" sz="1200" b="1" i="0" kern="1200" dirty="0" smtClean="0">
                <a:solidFill>
                  <a:schemeClr val="tx1"/>
                </a:solidFill>
                <a:effectLst/>
                <a:latin typeface="+mn-lt"/>
                <a:ea typeface="+mn-ea"/>
                <a:cs typeface="+mn-cs"/>
              </a:rPr>
              <a:t>, 2003). GnRH causes the release of LH and FSH. Episodes of all three hormones occur between 4 and 8 times in 24 hours. The lower FSH profile, when compared to LH, is due to inhibin secretion by </a:t>
            </a:r>
            <a:r>
              <a:rPr lang="en-IN" sz="1200" b="1" i="0" kern="1200" dirty="0" err="1" smtClean="0">
                <a:solidFill>
                  <a:schemeClr val="tx1"/>
                </a:solidFill>
                <a:effectLst/>
                <a:latin typeface="+mn-lt"/>
                <a:ea typeface="+mn-ea"/>
                <a:cs typeface="+mn-cs"/>
              </a:rPr>
              <a:t>Sertoli</a:t>
            </a:r>
            <a:r>
              <a:rPr lang="en-IN" sz="1200" b="1" i="0" kern="1200" dirty="0" smtClean="0">
                <a:solidFill>
                  <a:schemeClr val="tx1"/>
                </a:solidFill>
                <a:effectLst/>
                <a:latin typeface="+mn-lt"/>
                <a:ea typeface="+mn-ea"/>
                <a:cs typeface="+mn-cs"/>
              </a:rPr>
              <a:t> cells. Also, the greater duration of the FSH episode is probably due to its longer half-life (100 min) when compared to LH (30 min).</a:t>
            </a:r>
            <a:endParaRPr lang="en-IN" dirty="0"/>
          </a:p>
        </p:txBody>
      </p:sp>
      <p:sp>
        <p:nvSpPr>
          <p:cNvPr id="4" name="Slide Number Placeholder 3"/>
          <p:cNvSpPr>
            <a:spLocks noGrp="1"/>
          </p:cNvSpPr>
          <p:nvPr>
            <p:ph type="sldNum" sz="quarter" idx="10"/>
          </p:nvPr>
        </p:nvSpPr>
        <p:spPr/>
        <p:txBody>
          <a:bodyPr/>
          <a:lstStyle/>
          <a:p>
            <a:fld id="{719E9BB8-0D54-47A8-AF2E-E4A181A5F866}" type="slidenum">
              <a:rPr lang="en-IN" smtClean="0"/>
              <a:t>4</a:t>
            </a:fld>
            <a:endParaRPr lang="en-IN"/>
          </a:p>
        </p:txBody>
      </p:sp>
    </p:spTree>
    <p:extLst>
      <p:ext uri="{BB962C8B-B14F-4D97-AF65-F5344CB8AC3E}">
        <p14:creationId xmlns:p14="http://schemas.microsoft.com/office/powerpoint/2010/main" val="3894571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0" i="0" u="none" strike="noStrike" kern="1200" dirty="0" smtClean="0">
                <a:solidFill>
                  <a:schemeClr val="tx1"/>
                </a:solidFill>
                <a:effectLst/>
                <a:latin typeface="+mn-lt"/>
                <a:ea typeface="+mn-ea"/>
                <a:cs typeface="+mn-cs"/>
              </a:rPr>
              <a:t>To increase the potency and duration of GnRH, analogues with agonistic or antagonistic properties have been synthesized and are available for clinical use. Substitution of an amino acid at the 6 or 10 position results in analogues with agonistic activity, whereas modification at the 2 or 3 position results in analogues with antagonistic properties. The deletion of an amino acid at the 10 position also increases the binding affinity of analogues</a:t>
            </a:r>
            <a:endParaRPr lang="en-IN" dirty="0"/>
          </a:p>
        </p:txBody>
      </p:sp>
      <p:sp>
        <p:nvSpPr>
          <p:cNvPr id="4" name="Slide Number Placeholder 3"/>
          <p:cNvSpPr>
            <a:spLocks noGrp="1"/>
          </p:cNvSpPr>
          <p:nvPr>
            <p:ph type="sldNum" sz="quarter" idx="10"/>
          </p:nvPr>
        </p:nvSpPr>
        <p:spPr/>
        <p:txBody>
          <a:bodyPr/>
          <a:lstStyle/>
          <a:p>
            <a:fld id="{719E9BB8-0D54-47A8-AF2E-E4A181A5F866}" type="slidenum">
              <a:rPr lang="en-IN" smtClean="0"/>
              <a:t>5</a:t>
            </a:fld>
            <a:endParaRPr lang="en-IN"/>
          </a:p>
        </p:txBody>
      </p:sp>
    </p:spTree>
    <p:extLst>
      <p:ext uri="{BB962C8B-B14F-4D97-AF65-F5344CB8AC3E}">
        <p14:creationId xmlns:p14="http://schemas.microsoft.com/office/powerpoint/2010/main" val="3716592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(a) This schematic diagram depicts the action of native GnRH on a </a:t>
            </a:r>
            <a:r>
              <a:rPr lang="en-IN" dirty="0" err="1" smtClean="0"/>
              <a:t>gonadotroph</a:t>
            </a:r>
            <a:r>
              <a:rPr lang="en-IN" dirty="0" smtClean="0"/>
              <a:t>; binding of GnRH to the receptor results in FSH and LH secretion. FSH and LH, in turn, stimulate the gonads to produce steroid hormones. (b) Binding of a GnRH agonist to the </a:t>
            </a:r>
            <a:r>
              <a:rPr lang="en-IN" dirty="0" err="1" smtClean="0"/>
              <a:t>gonadotroph</a:t>
            </a:r>
            <a:r>
              <a:rPr lang="en-IN" dirty="0" smtClean="0"/>
              <a:t> receptor produces an initial stimulation of FSH and LH, but subsequently suppression of gonadotropins occurs, with the resulting suppression of gonadal steroid production. (c) Binding of a GnRH antagonist to the </a:t>
            </a:r>
            <a:r>
              <a:rPr lang="en-IN" dirty="0" err="1" smtClean="0"/>
              <a:t>gonadotroph</a:t>
            </a:r>
            <a:r>
              <a:rPr lang="en-IN" dirty="0" smtClean="0"/>
              <a:t> receptor stimulates an immediate downregulation and desensitization, with resulting suppression of gonadotropin secretion and gonadal steroid production.</a:t>
            </a:r>
            <a:endParaRPr lang="en-IN" dirty="0"/>
          </a:p>
        </p:txBody>
      </p:sp>
      <p:sp>
        <p:nvSpPr>
          <p:cNvPr id="4" name="Slide Number Placeholder 3"/>
          <p:cNvSpPr>
            <a:spLocks noGrp="1"/>
          </p:cNvSpPr>
          <p:nvPr>
            <p:ph type="sldNum" sz="quarter" idx="10"/>
          </p:nvPr>
        </p:nvSpPr>
        <p:spPr/>
        <p:txBody>
          <a:bodyPr/>
          <a:lstStyle/>
          <a:p>
            <a:fld id="{719E9BB8-0D54-47A8-AF2E-E4A181A5F866}" type="slidenum">
              <a:rPr lang="en-IN" smtClean="0"/>
              <a:t>6</a:t>
            </a:fld>
            <a:endParaRPr lang="en-IN"/>
          </a:p>
        </p:txBody>
      </p:sp>
    </p:spTree>
    <p:extLst>
      <p:ext uri="{BB962C8B-B14F-4D97-AF65-F5344CB8AC3E}">
        <p14:creationId xmlns:p14="http://schemas.microsoft.com/office/powerpoint/2010/main" val="38619243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0" i="0" u="none" strike="noStrike" kern="1200" dirty="0" smtClean="0">
                <a:solidFill>
                  <a:schemeClr val="tx1"/>
                </a:solidFill>
                <a:effectLst/>
                <a:latin typeface="+mn-lt"/>
                <a:ea typeface="+mn-ea"/>
                <a:cs typeface="+mn-cs"/>
              </a:rPr>
              <a:t>Continuous administration of </a:t>
            </a:r>
            <a:r>
              <a:rPr lang="en-IN" sz="1200" b="0" i="0" u="none" strike="noStrike" kern="1200" dirty="0" err="1" smtClean="0">
                <a:solidFill>
                  <a:schemeClr val="tx1"/>
                </a:solidFill>
                <a:effectLst/>
                <a:latin typeface="+mn-lt"/>
                <a:ea typeface="+mn-ea"/>
                <a:cs typeface="+mn-cs"/>
              </a:rPr>
              <a:t>gonadorelin</a:t>
            </a:r>
            <a:r>
              <a:rPr lang="en-IN" sz="1200" b="0" i="0" u="none" strike="noStrike" kern="1200" dirty="0" smtClean="0">
                <a:solidFill>
                  <a:schemeClr val="tx1"/>
                </a:solidFill>
                <a:effectLst/>
                <a:latin typeface="+mn-lt"/>
                <a:ea typeface="+mn-ea"/>
                <a:cs typeface="+mn-cs"/>
              </a:rPr>
              <a:t> or its longer-acting </a:t>
            </a:r>
            <a:r>
              <a:rPr lang="en-IN" sz="1200" b="0" i="0" u="none" strike="noStrike" kern="1200" dirty="0" err="1" smtClean="0">
                <a:solidFill>
                  <a:schemeClr val="tx1"/>
                </a:solidFill>
                <a:effectLst/>
                <a:latin typeface="+mn-lt"/>
                <a:ea typeface="+mn-ea"/>
                <a:cs typeface="+mn-cs"/>
              </a:rPr>
              <a:t>analogs</a:t>
            </a:r>
            <a:r>
              <a:rPr lang="en-IN" sz="1200" b="0" i="0" u="none" strike="noStrike" kern="1200" dirty="0" smtClean="0">
                <a:solidFill>
                  <a:schemeClr val="tx1"/>
                </a:solidFill>
                <a:effectLst/>
                <a:latin typeface="+mn-lt"/>
                <a:ea typeface="+mn-ea"/>
                <a:cs typeface="+mn-cs"/>
              </a:rPr>
              <a:t> produces a biphasic response. During the first 7–10 days, an agonist effect results in increased concentrations of gonadal hormones in males and females; this initial phase is referred to as a flare. After this period, the continued presence of GnRH results in an inhibitory action that manifests as a drop in the concentration of gonadotropins and gonadal steroids (</a:t>
            </a:r>
            <a:r>
              <a:rPr lang="en-IN" sz="1200" b="0" i="0" u="none" strike="noStrike" kern="1200" dirty="0" err="1" smtClean="0">
                <a:solidFill>
                  <a:schemeClr val="tx1"/>
                </a:solidFill>
                <a:effectLst/>
                <a:latin typeface="+mn-lt"/>
                <a:ea typeface="+mn-ea"/>
                <a:cs typeface="+mn-cs"/>
              </a:rPr>
              <a:t>ie</a:t>
            </a:r>
            <a:r>
              <a:rPr lang="en-IN" sz="1200" b="0" i="0" u="none" strike="noStrike" kern="1200" dirty="0" smtClean="0">
                <a:solidFill>
                  <a:schemeClr val="tx1"/>
                </a:solidFill>
                <a:effectLst/>
                <a:latin typeface="+mn-lt"/>
                <a:ea typeface="+mn-ea"/>
                <a:cs typeface="+mn-cs"/>
              </a:rPr>
              <a:t>, hypogonadotropic </a:t>
            </a:r>
            <a:r>
              <a:rPr lang="en-IN" sz="1200" b="0" i="0" u="none" strike="noStrike" kern="1200" dirty="0" err="1" smtClean="0">
                <a:solidFill>
                  <a:schemeClr val="tx1"/>
                </a:solidFill>
                <a:effectLst/>
                <a:latin typeface="+mn-lt"/>
                <a:ea typeface="+mn-ea"/>
                <a:cs typeface="+mn-cs"/>
              </a:rPr>
              <a:t>hypogonadal</a:t>
            </a:r>
            <a:r>
              <a:rPr lang="en-IN" sz="1200" b="0" i="0" u="none" strike="noStrike" kern="1200" dirty="0" smtClean="0">
                <a:solidFill>
                  <a:schemeClr val="tx1"/>
                </a:solidFill>
                <a:effectLst/>
                <a:latin typeface="+mn-lt"/>
                <a:ea typeface="+mn-ea"/>
                <a:cs typeface="+mn-cs"/>
              </a:rPr>
              <a:t> state). The inhibitory action is due to a combination of receptor down-regulation and changes in the </a:t>
            </a:r>
            <a:r>
              <a:rPr lang="en-IN" sz="1200" b="0" i="0" u="none" strike="noStrike" kern="1200" dirty="0" err="1" smtClean="0">
                <a:solidFill>
                  <a:schemeClr val="tx1"/>
                </a:solidFill>
                <a:effectLst/>
                <a:latin typeface="+mn-lt"/>
                <a:ea typeface="+mn-ea"/>
                <a:cs typeface="+mn-cs"/>
              </a:rPr>
              <a:t>signaling</a:t>
            </a:r>
            <a:r>
              <a:rPr lang="en-IN" sz="1200" b="0" i="0" u="none" strike="noStrike" kern="1200" dirty="0" smtClean="0">
                <a:solidFill>
                  <a:schemeClr val="tx1"/>
                </a:solidFill>
                <a:effectLst/>
                <a:latin typeface="+mn-lt"/>
                <a:ea typeface="+mn-ea"/>
                <a:cs typeface="+mn-cs"/>
              </a:rPr>
              <a:t> pathways activated by GnRH.</a:t>
            </a:r>
            <a:endParaRPr lang="en-IN" dirty="0"/>
          </a:p>
        </p:txBody>
      </p:sp>
      <p:sp>
        <p:nvSpPr>
          <p:cNvPr id="4" name="Slide Number Placeholder 3"/>
          <p:cNvSpPr>
            <a:spLocks noGrp="1"/>
          </p:cNvSpPr>
          <p:nvPr>
            <p:ph type="sldNum" sz="quarter" idx="10"/>
          </p:nvPr>
        </p:nvSpPr>
        <p:spPr/>
        <p:txBody>
          <a:bodyPr/>
          <a:lstStyle/>
          <a:p>
            <a:fld id="{719E9BB8-0D54-47A8-AF2E-E4A181A5F866}" type="slidenum">
              <a:rPr lang="en-IN" smtClean="0"/>
              <a:t>9</a:t>
            </a:fld>
            <a:endParaRPr lang="en-IN"/>
          </a:p>
        </p:txBody>
      </p:sp>
    </p:spTree>
    <p:extLst>
      <p:ext uri="{BB962C8B-B14F-4D97-AF65-F5344CB8AC3E}">
        <p14:creationId xmlns:p14="http://schemas.microsoft.com/office/powerpoint/2010/main" val="11771243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0" i="0" u="none" strike="noStrike" kern="1200" baseline="0" dirty="0" err="1" smtClean="0">
                <a:solidFill>
                  <a:schemeClr val="tx1"/>
                </a:solidFill>
                <a:latin typeface="+mn-lt"/>
                <a:ea typeface="+mn-ea"/>
                <a:cs typeface="+mn-cs"/>
              </a:rPr>
              <a:t>Ganirelix</a:t>
            </a:r>
            <a:r>
              <a:rPr lang="en-IN" sz="1200" b="0" i="0" u="none" strike="noStrike" kern="1200" baseline="0" dirty="0" smtClean="0">
                <a:solidFill>
                  <a:schemeClr val="tx1"/>
                </a:solidFill>
                <a:latin typeface="+mn-lt"/>
                <a:ea typeface="+mn-ea"/>
                <a:cs typeface="+mn-cs"/>
              </a:rPr>
              <a:t> and </a:t>
            </a:r>
            <a:r>
              <a:rPr lang="en-IN" sz="1200" b="0" i="0" u="none" strike="noStrike" kern="1200" baseline="0" dirty="0" err="1" smtClean="0">
                <a:solidFill>
                  <a:schemeClr val="tx1"/>
                </a:solidFill>
                <a:latin typeface="+mn-lt"/>
                <a:ea typeface="+mn-ea"/>
                <a:cs typeface="+mn-cs"/>
              </a:rPr>
              <a:t>cetrorelix</a:t>
            </a:r>
            <a:r>
              <a:rPr lang="en-IN" sz="1200" b="0" i="0" u="none" strike="noStrike" kern="1200" baseline="0" dirty="0" smtClean="0">
                <a:solidFill>
                  <a:schemeClr val="tx1"/>
                </a:solidFill>
                <a:latin typeface="+mn-lt"/>
                <a:ea typeface="+mn-ea"/>
                <a:cs typeface="+mn-cs"/>
              </a:rPr>
              <a:t> are approved for use in controlled ovarian stimulation procedures, whereas </a:t>
            </a:r>
            <a:r>
              <a:rPr lang="en-IN" sz="1200" b="0" i="0" u="none" strike="noStrike" kern="1200" baseline="0" dirty="0" err="1" smtClean="0">
                <a:solidFill>
                  <a:schemeClr val="tx1"/>
                </a:solidFill>
                <a:latin typeface="+mn-lt"/>
                <a:ea typeface="+mn-ea"/>
                <a:cs typeface="+mn-cs"/>
              </a:rPr>
              <a:t>degarelix</a:t>
            </a:r>
            <a:r>
              <a:rPr lang="en-IN" sz="1200" b="0" i="0" u="none" strike="noStrike" kern="1200" baseline="0" dirty="0" smtClean="0">
                <a:solidFill>
                  <a:schemeClr val="tx1"/>
                </a:solidFill>
                <a:latin typeface="+mn-lt"/>
                <a:ea typeface="+mn-ea"/>
                <a:cs typeface="+mn-cs"/>
              </a:rPr>
              <a:t> and </a:t>
            </a:r>
            <a:r>
              <a:rPr lang="en-IN" sz="1200" b="0" i="0" u="none" strike="noStrike" kern="1200" baseline="0" dirty="0" err="1" smtClean="0">
                <a:solidFill>
                  <a:schemeClr val="tx1"/>
                </a:solidFill>
                <a:latin typeface="+mn-lt"/>
                <a:ea typeface="+mn-ea"/>
                <a:cs typeface="+mn-cs"/>
              </a:rPr>
              <a:t>abarelix</a:t>
            </a:r>
            <a:r>
              <a:rPr lang="en-IN" sz="1200" b="0" i="0" u="none" strike="noStrike" kern="1200" baseline="0" dirty="0" smtClean="0">
                <a:solidFill>
                  <a:schemeClr val="tx1"/>
                </a:solidFill>
                <a:latin typeface="+mn-lt"/>
                <a:ea typeface="+mn-ea"/>
                <a:cs typeface="+mn-cs"/>
              </a:rPr>
              <a:t> are approved for men with advanced</a:t>
            </a:r>
          </a:p>
          <a:p>
            <a:r>
              <a:rPr lang="en-IN" sz="1200" b="0" i="0" u="none" strike="noStrike" kern="1200" baseline="0" dirty="0" smtClean="0">
                <a:solidFill>
                  <a:schemeClr val="tx1"/>
                </a:solidFill>
                <a:latin typeface="+mn-lt"/>
                <a:ea typeface="+mn-ea"/>
                <a:cs typeface="+mn-cs"/>
              </a:rPr>
              <a:t>prostate cancer.</a:t>
            </a:r>
            <a:endParaRPr lang="en-IN" dirty="0"/>
          </a:p>
        </p:txBody>
      </p:sp>
      <p:sp>
        <p:nvSpPr>
          <p:cNvPr id="4" name="Slide Number Placeholder 3"/>
          <p:cNvSpPr>
            <a:spLocks noGrp="1"/>
          </p:cNvSpPr>
          <p:nvPr>
            <p:ph type="sldNum" sz="quarter" idx="10"/>
          </p:nvPr>
        </p:nvSpPr>
        <p:spPr/>
        <p:txBody>
          <a:bodyPr/>
          <a:lstStyle/>
          <a:p>
            <a:fld id="{719E9BB8-0D54-47A8-AF2E-E4A181A5F866}" type="slidenum">
              <a:rPr lang="en-IN" smtClean="0"/>
              <a:t>10</a:t>
            </a:fld>
            <a:endParaRPr lang="en-IN"/>
          </a:p>
        </p:txBody>
      </p:sp>
    </p:spTree>
    <p:extLst>
      <p:ext uri="{BB962C8B-B14F-4D97-AF65-F5344CB8AC3E}">
        <p14:creationId xmlns:p14="http://schemas.microsoft.com/office/powerpoint/2010/main" val="4225660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Stimulation</a:t>
            </a:r>
          </a:p>
          <a:p>
            <a:pPr lvl="1"/>
            <a:r>
              <a:rPr lang="en-IN" dirty="0" smtClean="0"/>
              <a:t>Female infertility</a:t>
            </a:r>
          </a:p>
          <a:p>
            <a:pPr lvl="1"/>
            <a:r>
              <a:rPr lang="en-IN" dirty="0" smtClean="0"/>
              <a:t>Male infertility</a:t>
            </a:r>
          </a:p>
          <a:p>
            <a:pPr lvl="1"/>
            <a:r>
              <a:rPr lang="en-IN" dirty="0" smtClean="0"/>
              <a:t>Diagnosis of LH responsiveness</a:t>
            </a:r>
          </a:p>
          <a:p>
            <a:pPr lvl="1"/>
            <a:endParaRPr lang="en-IN" dirty="0" smtClean="0"/>
          </a:p>
          <a:p>
            <a:r>
              <a:rPr lang="en-IN" dirty="0" smtClean="0"/>
              <a:t>Suppression of Gonadotropin Production</a:t>
            </a:r>
          </a:p>
          <a:p>
            <a:pPr lvl="1"/>
            <a:r>
              <a:rPr lang="en-IN" dirty="0" smtClean="0"/>
              <a:t>Controlled ovarian stimulation</a:t>
            </a:r>
          </a:p>
          <a:p>
            <a:pPr lvl="1"/>
            <a:r>
              <a:rPr lang="en-IN" dirty="0" smtClean="0"/>
              <a:t>Endometriosis</a:t>
            </a:r>
          </a:p>
          <a:p>
            <a:pPr lvl="1"/>
            <a:r>
              <a:rPr lang="en-IN" dirty="0" smtClean="0"/>
              <a:t>Uterine leiomyoma (uterine fibroids)</a:t>
            </a:r>
          </a:p>
          <a:p>
            <a:pPr lvl="1"/>
            <a:r>
              <a:rPr lang="en-IN" dirty="0" smtClean="0"/>
              <a:t>Prostate cancer</a:t>
            </a:r>
          </a:p>
          <a:p>
            <a:pPr lvl="1"/>
            <a:r>
              <a:rPr lang="en-IN" dirty="0" smtClean="0"/>
              <a:t>Central precocious puberty</a:t>
            </a:r>
          </a:p>
          <a:p>
            <a:pPr lvl="1"/>
            <a:r>
              <a:rPr lang="en-IN" dirty="0" smtClean="0"/>
              <a:t>advanced breast and ovarian cancer</a:t>
            </a:r>
            <a:endParaRPr lang="en-IN" b="1" i="1" dirty="0" smtClean="0"/>
          </a:p>
          <a:p>
            <a:endParaRPr lang="en-IN" dirty="0"/>
          </a:p>
        </p:txBody>
      </p:sp>
      <p:sp>
        <p:nvSpPr>
          <p:cNvPr id="4" name="Slide Number Placeholder 3"/>
          <p:cNvSpPr>
            <a:spLocks noGrp="1"/>
          </p:cNvSpPr>
          <p:nvPr>
            <p:ph type="sldNum" sz="quarter" idx="10"/>
          </p:nvPr>
        </p:nvSpPr>
        <p:spPr/>
        <p:txBody>
          <a:bodyPr/>
          <a:lstStyle/>
          <a:p>
            <a:fld id="{95C41513-DC96-411E-8334-6656F04518FD}" type="slidenum">
              <a:rPr lang="en-IN" smtClean="0"/>
              <a:t>12</a:t>
            </a:fld>
            <a:endParaRPr lang="en-IN"/>
          </a:p>
        </p:txBody>
      </p:sp>
    </p:spTree>
    <p:extLst>
      <p:ext uri="{BB962C8B-B14F-4D97-AF65-F5344CB8AC3E}">
        <p14:creationId xmlns:p14="http://schemas.microsoft.com/office/powerpoint/2010/main" val="20532348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0" i="0" u="none" strike="noStrike" kern="1200" dirty="0" smtClean="0">
                <a:solidFill>
                  <a:schemeClr val="tx1"/>
                </a:solidFill>
                <a:effectLst/>
                <a:latin typeface="+mn-lt"/>
                <a:ea typeface="+mn-ea"/>
                <a:cs typeface="+mn-cs"/>
              </a:rPr>
              <a:t>Injection of native GnRH in men or women elicits an immediate response that may be used to evaluate the status of hypothalamic-pituitary-gonadal function in a variety of neuroendocrine conditions associated with amenorrhea and infertility. This provocative test has been used in an attempt to differentiate hypothalamic disorders from primary pituitary deficiencies. The results of this test should be interpreted with caution and considered along with results of other clinical and laboratory evaluations.</a:t>
            </a:r>
            <a:endParaRPr lang="en-IN" dirty="0"/>
          </a:p>
        </p:txBody>
      </p:sp>
      <p:sp>
        <p:nvSpPr>
          <p:cNvPr id="4" name="Slide Number Placeholder 3"/>
          <p:cNvSpPr>
            <a:spLocks noGrp="1"/>
          </p:cNvSpPr>
          <p:nvPr>
            <p:ph type="sldNum" sz="quarter" idx="10"/>
          </p:nvPr>
        </p:nvSpPr>
        <p:spPr/>
        <p:txBody>
          <a:bodyPr/>
          <a:lstStyle/>
          <a:p>
            <a:fld id="{719E9BB8-0D54-47A8-AF2E-E4A181A5F866}" type="slidenum">
              <a:rPr lang="en-IN" smtClean="0"/>
              <a:t>13</a:t>
            </a:fld>
            <a:endParaRPr lang="en-IN"/>
          </a:p>
        </p:txBody>
      </p:sp>
    </p:spTree>
    <p:extLst>
      <p:ext uri="{BB962C8B-B14F-4D97-AF65-F5344CB8AC3E}">
        <p14:creationId xmlns:p14="http://schemas.microsoft.com/office/powerpoint/2010/main" val="22715962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Maturation of the pituitary-gonadal system requires pulsatile GnRH stimulation. Idiopathic precocious puberty can be viewed as a disorder characterized by premature hypothalamic GnRH activity. Suppression of pituitary-gonadal function has been the aim of various therapeutic methods. Long-term administration of GnRH agonists has proven to be remarkably safe and effective for precocious puberty.[20-21] Within 6 to 18 months after beginning daily treatment with an agonist, pubertal levels and patterns of secretion of gonadotropins and sex steroids revert to </a:t>
            </a:r>
            <a:r>
              <a:rPr lang="en-IN" dirty="0" err="1" smtClean="0"/>
              <a:t>prepubertal</a:t>
            </a:r>
            <a:r>
              <a:rPr lang="en-IN" dirty="0" smtClean="0"/>
              <a:t> levels and patterns. A more striking aspect of this therapy is the regression of secondary sexual characteristics and cessation of menstrual bleeding. The effects of therapy usually reverse when treatment is discontinued: Gonadotropin and sex steroid secretion resume, and the child follows the expected clinical progression through normal puberty.</a:t>
            </a:r>
            <a:endParaRPr lang="en-IN" dirty="0"/>
          </a:p>
        </p:txBody>
      </p:sp>
      <p:sp>
        <p:nvSpPr>
          <p:cNvPr id="4" name="Slide Number Placeholder 3"/>
          <p:cNvSpPr>
            <a:spLocks noGrp="1"/>
          </p:cNvSpPr>
          <p:nvPr>
            <p:ph type="sldNum" sz="quarter" idx="10"/>
          </p:nvPr>
        </p:nvSpPr>
        <p:spPr/>
        <p:txBody>
          <a:bodyPr/>
          <a:lstStyle/>
          <a:p>
            <a:fld id="{719E9BB8-0D54-47A8-AF2E-E4A181A5F866}" type="slidenum">
              <a:rPr lang="en-IN" smtClean="0"/>
              <a:t>16</a:t>
            </a:fld>
            <a:endParaRPr lang="en-IN"/>
          </a:p>
        </p:txBody>
      </p:sp>
    </p:spTree>
    <p:extLst>
      <p:ext uri="{BB962C8B-B14F-4D97-AF65-F5344CB8AC3E}">
        <p14:creationId xmlns:p14="http://schemas.microsoft.com/office/powerpoint/2010/main" val="1288457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D35F264-EB7B-4789-92C6-F1417B2D3F34}" type="datetimeFigureOut">
              <a:rPr lang="en-IN" smtClean="0"/>
              <a:t>26-12-2015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CD29B4A-7E3E-4C6E-932B-507248B88788}" type="slidenum">
              <a:rPr lang="en-IN" smtClean="0"/>
              <a:t>‹#›</a:t>
            </a:fld>
            <a:endParaRPr lang="en-IN"/>
          </a:p>
        </p:txBody>
      </p:sp>
    </p:spTree>
    <p:extLst>
      <p:ext uri="{BB962C8B-B14F-4D97-AF65-F5344CB8AC3E}">
        <p14:creationId xmlns:p14="http://schemas.microsoft.com/office/powerpoint/2010/main" val="2345918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35F264-EB7B-4789-92C6-F1417B2D3F34}" type="datetimeFigureOut">
              <a:rPr lang="en-IN" smtClean="0"/>
              <a:t>26-12-2015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CD29B4A-7E3E-4C6E-932B-507248B88788}" type="slidenum">
              <a:rPr lang="en-IN" smtClean="0"/>
              <a:t>‹#›</a:t>
            </a:fld>
            <a:endParaRPr lang="en-IN"/>
          </a:p>
        </p:txBody>
      </p:sp>
    </p:spTree>
    <p:extLst>
      <p:ext uri="{BB962C8B-B14F-4D97-AF65-F5344CB8AC3E}">
        <p14:creationId xmlns:p14="http://schemas.microsoft.com/office/powerpoint/2010/main" val="1743915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35F264-EB7B-4789-92C6-F1417B2D3F34}" type="datetimeFigureOut">
              <a:rPr lang="en-IN" smtClean="0"/>
              <a:t>26-12-2015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CD29B4A-7E3E-4C6E-932B-507248B88788}" type="slidenum">
              <a:rPr lang="en-IN" smtClean="0"/>
              <a:t>‹#›</a:t>
            </a:fld>
            <a:endParaRPr lang="en-IN"/>
          </a:p>
        </p:txBody>
      </p:sp>
    </p:spTree>
    <p:extLst>
      <p:ext uri="{BB962C8B-B14F-4D97-AF65-F5344CB8AC3E}">
        <p14:creationId xmlns:p14="http://schemas.microsoft.com/office/powerpoint/2010/main" val="2906721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35F264-EB7B-4789-92C6-F1417B2D3F34}" type="datetimeFigureOut">
              <a:rPr lang="en-IN" smtClean="0"/>
              <a:t>26-12-2015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CD29B4A-7E3E-4C6E-932B-507248B88788}" type="slidenum">
              <a:rPr lang="en-IN" smtClean="0"/>
              <a:t>‹#›</a:t>
            </a:fld>
            <a:endParaRPr lang="en-IN"/>
          </a:p>
        </p:txBody>
      </p:sp>
    </p:spTree>
    <p:extLst>
      <p:ext uri="{BB962C8B-B14F-4D97-AF65-F5344CB8AC3E}">
        <p14:creationId xmlns:p14="http://schemas.microsoft.com/office/powerpoint/2010/main" val="3711739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D35F264-EB7B-4789-92C6-F1417B2D3F34}" type="datetimeFigureOut">
              <a:rPr lang="en-IN" smtClean="0"/>
              <a:t>26-12-2015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CD29B4A-7E3E-4C6E-932B-507248B88788}" type="slidenum">
              <a:rPr lang="en-IN" smtClean="0"/>
              <a:t>‹#›</a:t>
            </a:fld>
            <a:endParaRPr lang="en-IN"/>
          </a:p>
        </p:txBody>
      </p:sp>
    </p:spTree>
    <p:extLst>
      <p:ext uri="{BB962C8B-B14F-4D97-AF65-F5344CB8AC3E}">
        <p14:creationId xmlns:p14="http://schemas.microsoft.com/office/powerpoint/2010/main" val="1397845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D35F264-EB7B-4789-92C6-F1417B2D3F34}" type="datetimeFigureOut">
              <a:rPr lang="en-IN" smtClean="0"/>
              <a:t>26-12-2015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CD29B4A-7E3E-4C6E-932B-507248B88788}" type="slidenum">
              <a:rPr lang="en-IN" smtClean="0"/>
              <a:t>‹#›</a:t>
            </a:fld>
            <a:endParaRPr lang="en-IN"/>
          </a:p>
        </p:txBody>
      </p:sp>
    </p:spTree>
    <p:extLst>
      <p:ext uri="{BB962C8B-B14F-4D97-AF65-F5344CB8AC3E}">
        <p14:creationId xmlns:p14="http://schemas.microsoft.com/office/powerpoint/2010/main" val="2816047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D35F264-EB7B-4789-92C6-F1417B2D3F34}" type="datetimeFigureOut">
              <a:rPr lang="en-IN" smtClean="0"/>
              <a:t>26-12-2015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CD29B4A-7E3E-4C6E-932B-507248B88788}" type="slidenum">
              <a:rPr lang="en-IN" smtClean="0"/>
              <a:t>‹#›</a:t>
            </a:fld>
            <a:endParaRPr lang="en-IN"/>
          </a:p>
        </p:txBody>
      </p:sp>
    </p:spTree>
    <p:extLst>
      <p:ext uri="{BB962C8B-B14F-4D97-AF65-F5344CB8AC3E}">
        <p14:creationId xmlns:p14="http://schemas.microsoft.com/office/powerpoint/2010/main" val="1192763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D35F264-EB7B-4789-92C6-F1417B2D3F34}" type="datetimeFigureOut">
              <a:rPr lang="en-IN" smtClean="0"/>
              <a:t>26-12-2015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CD29B4A-7E3E-4C6E-932B-507248B88788}" type="slidenum">
              <a:rPr lang="en-IN" smtClean="0"/>
              <a:t>‹#›</a:t>
            </a:fld>
            <a:endParaRPr lang="en-IN"/>
          </a:p>
        </p:txBody>
      </p:sp>
    </p:spTree>
    <p:extLst>
      <p:ext uri="{BB962C8B-B14F-4D97-AF65-F5344CB8AC3E}">
        <p14:creationId xmlns:p14="http://schemas.microsoft.com/office/powerpoint/2010/main" val="3260727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35F264-EB7B-4789-92C6-F1417B2D3F34}" type="datetimeFigureOut">
              <a:rPr lang="en-IN" smtClean="0"/>
              <a:t>26-12-2015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CD29B4A-7E3E-4C6E-932B-507248B88788}" type="slidenum">
              <a:rPr lang="en-IN" smtClean="0"/>
              <a:t>‹#›</a:t>
            </a:fld>
            <a:endParaRPr lang="en-IN"/>
          </a:p>
        </p:txBody>
      </p:sp>
    </p:spTree>
    <p:extLst>
      <p:ext uri="{BB962C8B-B14F-4D97-AF65-F5344CB8AC3E}">
        <p14:creationId xmlns:p14="http://schemas.microsoft.com/office/powerpoint/2010/main" val="598102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D35F264-EB7B-4789-92C6-F1417B2D3F34}" type="datetimeFigureOut">
              <a:rPr lang="en-IN" smtClean="0"/>
              <a:t>26-12-2015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CD29B4A-7E3E-4C6E-932B-507248B88788}" type="slidenum">
              <a:rPr lang="en-IN" smtClean="0"/>
              <a:t>‹#›</a:t>
            </a:fld>
            <a:endParaRPr lang="en-IN"/>
          </a:p>
        </p:txBody>
      </p:sp>
    </p:spTree>
    <p:extLst>
      <p:ext uri="{BB962C8B-B14F-4D97-AF65-F5344CB8AC3E}">
        <p14:creationId xmlns:p14="http://schemas.microsoft.com/office/powerpoint/2010/main" val="1235664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D35F264-EB7B-4789-92C6-F1417B2D3F34}" type="datetimeFigureOut">
              <a:rPr lang="en-IN" smtClean="0"/>
              <a:t>26-12-2015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CD29B4A-7E3E-4C6E-932B-507248B88788}" type="slidenum">
              <a:rPr lang="en-IN" smtClean="0"/>
              <a:t>‹#›</a:t>
            </a:fld>
            <a:endParaRPr lang="en-IN"/>
          </a:p>
        </p:txBody>
      </p:sp>
    </p:spTree>
    <p:extLst>
      <p:ext uri="{BB962C8B-B14F-4D97-AF65-F5344CB8AC3E}">
        <p14:creationId xmlns:p14="http://schemas.microsoft.com/office/powerpoint/2010/main" val="2194638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000"/>
            <a:lum/>
          </a:blip>
          <a:srcRect/>
          <a:stretch>
            <a:fillRect t="-18000" b="-1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35F264-EB7B-4789-92C6-F1417B2D3F34}" type="datetimeFigureOut">
              <a:rPr lang="en-IN" smtClean="0"/>
              <a:t>26-12-2015</a:t>
            </a:fld>
            <a:endParaRPr lang="en-IN"/>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D29B4A-7E3E-4C6E-932B-507248B88788}" type="slidenum">
              <a:rPr lang="en-IN" smtClean="0"/>
              <a:t>‹#›</a:t>
            </a:fld>
            <a:endParaRPr lang="en-IN"/>
          </a:p>
        </p:txBody>
      </p:sp>
    </p:spTree>
    <p:extLst>
      <p:ext uri="{BB962C8B-B14F-4D97-AF65-F5344CB8AC3E}">
        <p14:creationId xmlns:p14="http://schemas.microsoft.com/office/powerpoint/2010/main" val="33551010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GnRH Analogues</a:t>
            </a:r>
            <a:endParaRPr lang="en-IN" dirty="0"/>
          </a:p>
        </p:txBody>
      </p:sp>
      <p:sp>
        <p:nvSpPr>
          <p:cNvPr id="3" name="Subtitle 2"/>
          <p:cNvSpPr>
            <a:spLocks noGrp="1"/>
          </p:cNvSpPr>
          <p:nvPr>
            <p:ph type="subTitle" idx="1"/>
          </p:nvPr>
        </p:nvSpPr>
        <p:spPr/>
        <p:txBody>
          <a:bodyPr/>
          <a:lstStyle/>
          <a:p>
            <a:pPr algn="r"/>
            <a:r>
              <a:rPr lang="en-IN" dirty="0" err="1" smtClean="0"/>
              <a:t>Dr.</a:t>
            </a:r>
            <a:r>
              <a:rPr lang="en-IN" dirty="0" smtClean="0"/>
              <a:t> Paresh Koli</a:t>
            </a:r>
            <a:endParaRPr lang="en-IN" dirty="0"/>
          </a:p>
        </p:txBody>
      </p:sp>
    </p:spTree>
    <p:extLst>
      <p:ext uri="{BB962C8B-B14F-4D97-AF65-F5344CB8AC3E}">
        <p14:creationId xmlns:p14="http://schemas.microsoft.com/office/powerpoint/2010/main" val="24365856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784801"/>
          </a:xfrm>
        </p:spPr>
        <p:txBody>
          <a:bodyPr/>
          <a:lstStyle/>
          <a:p>
            <a:r>
              <a:rPr lang="en-IN" dirty="0" smtClean="0"/>
              <a:t>GnRH Antagonists</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58556824"/>
              </p:ext>
            </p:extLst>
          </p:nvPr>
        </p:nvGraphicFramePr>
        <p:xfrm>
          <a:off x="628650" y="1149927"/>
          <a:ext cx="7886700" cy="50270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11078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81783"/>
          </a:xfrm>
        </p:spPr>
        <p:txBody>
          <a:bodyPr/>
          <a:lstStyle/>
          <a:p>
            <a:r>
              <a:rPr lang="en-IN" dirty="0"/>
              <a:t>GnRH Antagonists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2102447"/>
              </p:ext>
            </p:extLst>
          </p:nvPr>
        </p:nvGraphicFramePr>
        <p:xfrm>
          <a:off x="360218" y="1052945"/>
          <a:ext cx="8478982" cy="56526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0169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549274"/>
          </a:xfrm>
          <a:prstGeom prst="roundRect">
            <a:avLst/>
          </a:prstGeom>
          <a:solidFill>
            <a:schemeClr val="accent1">
              <a:lumMod val="20000"/>
              <a:lumOff val="80000"/>
            </a:schemeClr>
          </a:solidFill>
          <a:ln>
            <a:solidFill>
              <a:schemeClr val="accent1">
                <a:lumMod val="75000"/>
              </a:schemeClr>
            </a:solidFill>
          </a:ln>
        </p:spPr>
        <p:txBody>
          <a:bodyPr>
            <a:normAutofit fontScale="90000"/>
          </a:bodyPr>
          <a:lstStyle/>
          <a:p>
            <a:pPr algn="ctr"/>
            <a:r>
              <a:rPr lang="en-IN" dirty="0"/>
              <a:t>Uses</a:t>
            </a:r>
          </a:p>
        </p:txBody>
      </p:sp>
      <p:graphicFrame>
        <p:nvGraphicFramePr>
          <p:cNvPr id="4" name="Content Placeholder 3"/>
          <p:cNvGraphicFramePr>
            <a:graphicFrameLocks noGrp="1"/>
          </p:cNvGraphicFramePr>
          <p:nvPr>
            <p:ph idx="1"/>
            <p:extLst/>
          </p:nvPr>
        </p:nvGraphicFramePr>
        <p:xfrm>
          <a:off x="628650" y="1105469"/>
          <a:ext cx="7886700"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339213" y="6334780"/>
            <a:ext cx="8465574" cy="523220"/>
          </a:xfrm>
          <a:prstGeom prst="rect">
            <a:avLst/>
          </a:prstGeom>
          <a:noFill/>
        </p:spPr>
        <p:txBody>
          <a:bodyPr wrap="square" rtlCol="0">
            <a:spAutoFit/>
          </a:bodyPr>
          <a:lstStyle/>
          <a:p>
            <a:r>
              <a:rPr lang="en-IN" sz="1400" dirty="0"/>
              <a:t>Trevor, Anthony J, and Bertram G </a:t>
            </a:r>
            <a:r>
              <a:rPr lang="en-IN" sz="1400" dirty="0" err="1"/>
              <a:t>Katzung</a:t>
            </a:r>
            <a:r>
              <a:rPr lang="en-IN" sz="1400" dirty="0"/>
              <a:t>. </a:t>
            </a:r>
            <a:r>
              <a:rPr lang="en-IN" sz="1400" dirty="0" err="1"/>
              <a:t>Katzung</a:t>
            </a:r>
            <a:r>
              <a:rPr lang="en-IN" sz="1400" dirty="0"/>
              <a:t> Et Trevor's Pharmacology. New York [</a:t>
            </a:r>
            <a:r>
              <a:rPr lang="en-IN" sz="1400" dirty="0" err="1"/>
              <a:t>u.a</a:t>
            </a:r>
            <a:r>
              <a:rPr lang="en-IN" sz="1400" dirty="0"/>
              <a:t>.]: McGraw-Hill Medical, Lange, </a:t>
            </a:r>
            <a:r>
              <a:rPr lang="en-IN" sz="1400" dirty="0" smtClean="0"/>
              <a:t>2015. </a:t>
            </a:r>
            <a:r>
              <a:rPr lang="en-IN" sz="1400" dirty="0"/>
              <a:t>Print.</a:t>
            </a:r>
          </a:p>
        </p:txBody>
      </p:sp>
    </p:spTree>
    <p:extLst>
      <p:ext uri="{BB962C8B-B14F-4D97-AF65-F5344CB8AC3E}">
        <p14:creationId xmlns:p14="http://schemas.microsoft.com/office/powerpoint/2010/main" val="769478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Diagnostic </a:t>
            </a:r>
            <a:r>
              <a:rPr lang="en-IN" dirty="0" smtClean="0"/>
              <a:t>Use</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4209173"/>
              </p:ext>
            </p:extLst>
          </p:nvPr>
        </p:nvGraphicFramePr>
        <p:xfrm>
          <a:off x="628650" y="1357744"/>
          <a:ext cx="7886700" cy="52508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628650" y="6520786"/>
            <a:ext cx="8790038" cy="338554"/>
          </a:xfrm>
          <a:prstGeom prst="rect">
            <a:avLst/>
          </a:prstGeom>
          <a:noFill/>
        </p:spPr>
        <p:txBody>
          <a:bodyPr wrap="square" rtlCol="0">
            <a:spAutoFit/>
          </a:bodyPr>
          <a:lstStyle/>
          <a:p>
            <a:r>
              <a:rPr lang="en-IN" sz="1600" dirty="0" err="1"/>
              <a:t>Sandow</a:t>
            </a:r>
            <a:r>
              <a:rPr lang="en-IN" sz="1600" dirty="0"/>
              <a:t> J. Clinical applications of LHRH and its analogues. </a:t>
            </a:r>
            <a:r>
              <a:rPr lang="en-IN" sz="1600" dirty="0" err="1"/>
              <a:t>Clin</a:t>
            </a:r>
            <a:r>
              <a:rPr lang="en-IN" sz="1600" dirty="0"/>
              <a:t> </a:t>
            </a:r>
            <a:r>
              <a:rPr lang="en-IN" sz="1600" dirty="0" err="1"/>
              <a:t>Endocrinol</a:t>
            </a:r>
            <a:r>
              <a:rPr lang="en-IN" sz="1600" dirty="0"/>
              <a:t>. 1983;18:571.</a:t>
            </a:r>
          </a:p>
        </p:txBody>
      </p:sp>
    </p:spTree>
    <p:extLst>
      <p:ext uri="{BB962C8B-B14F-4D97-AF65-F5344CB8AC3E}">
        <p14:creationId xmlns:p14="http://schemas.microsoft.com/office/powerpoint/2010/main" val="3592251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Gonadal </a:t>
            </a:r>
            <a:r>
              <a:rPr lang="en-IN" dirty="0" smtClean="0"/>
              <a:t>Stimulation</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22285268"/>
              </p:ext>
            </p:extLst>
          </p:nvPr>
        </p:nvGraphicFramePr>
        <p:xfrm>
          <a:off x="628650" y="1235690"/>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486696" y="5587028"/>
            <a:ext cx="8170607" cy="1169551"/>
          </a:xfrm>
          <a:prstGeom prst="rect">
            <a:avLst/>
          </a:prstGeom>
          <a:noFill/>
        </p:spPr>
        <p:txBody>
          <a:bodyPr wrap="square" rtlCol="0">
            <a:spAutoFit/>
          </a:bodyPr>
          <a:lstStyle/>
          <a:p>
            <a:r>
              <a:rPr lang="en-IN" sz="1400" dirty="0" err="1"/>
              <a:t>Filicori</a:t>
            </a:r>
            <a:r>
              <a:rPr lang="en-IN" sz="1400" dirty="0"/>
              <a:t> M, </a:t>
            </a:r>
            <a:r>
              <a:rPr lang="en-IN" sz="1400" dirty="0" err="1"/>
              <a:t>Campaniello</a:t>
            </a:r>
            <a:r>
              <a:rPr lang="en-IN" sz="1400" dirty="0"/>
              <a:t> E, </a:t>
            </a:r>
            <a:r>
              <a:rPr lang="en-IN" sz="1400" dirty="0" err="1"/>
              <a:t>Michelacci</a:t>
            </a:r>
            <a:r>
              <a:rPr lang="en-IN" sz="1400" dirty="0"/>
              <a:t> L, et al. Gonadotropin releasing hormone (GnRH) </a:t>
            </a:r>
            <a:r>
              <a:rPr lang="en-IN" sz="1400" dirty="0" err="1"/>
              <a:t>analog</a:t>
            </a:r>
            <a:r>
              <a:rPr lang="en-IN" sz="1400" dirty="0"/>
              <a:t> suppression renders polycystic ovarian disease patients more susceptible to ovulation </a:t>
            </a:r>
            <a:r>
              <a:rPr lang="en-IN" sz="1400" dirty="0" err="1"/>
              <a:t>inducation</a:t>
            </a:r>
            <a:r>
              <a:rPr lang="en-IN" sz="1400" dirty="0"/>
              <a:t> with pulsatile GnRH. J </a:t>
            </a:r>
            <a:r>
              <a:rPr lang="en-IN" sz="1400" dirty="0" err="1"/>
              <a:t>Clin</a:t>
            </a:r>
            <a:r>
              <a:rPr lang="en-IN" sz="1400" dirty="0"/>
              <a:t> </a:t>
            </a:r>
            <a:r>
              <a:rPr lang="en-IN" sz="1400" dirty="0" err="1"/>
              <a:t>Endocrinol</a:t>
            </a:r>
            <a:r>
              <a:rPr lang="en-IN" sz="1400" dirty="0"/>
              <a:t> </a:t>
            </a:r>
            <a:r>
              <a:rPr lang="en-IN" sz="1400" dirty="0" err="1"/>
              <a:t>Metab</a:t>
            </a:r>
            <a:r>
              <a:rPr lang="en-IN" sz="1400" dirty="0"/>
              <a:t>. 1988; 66:327.</a:t>
            </a:r>
          </a:p>
          <a:p>
            <a:r>
              <a:rPr lang="en-IN" sz="1400" dirty="0" err="1"/>
              <a:t>Markusis</a:t>
            </a:r>
            <a:r>
              <a:rPr lang="en-IN" sz="1400" dirty="0"/>
              <a:t> V, </a:t>
            </a:r>
            <a:r>
              <a:rPr lang="en-IN" sz="1400" dirty="0" err="1"/>
              <a:t>Goni</a:t>
            </a:r>
            <a:r>
              <a:rPr lang="en-IN" sz="1400" dirty="0"/>
              <a:t> MH, </a:t>
            </a:r>
            <a:r>
              <a:rPr lang="en-IN" sz="1400" dirty="0" err="1"/>
              <a:t>Tolis</a:t>
            </a:r>
            <a:r>
              <a:rPr lang="en-IN" sz="1400" dirty="0"/>
              <a:t> G. Therapeutic use of gonadotropin releasing hormone agonists in polycystic syndrome. Ann NY </a:t>
            </a:r>
            <a:r>
              <a:rPr lang="en-IN" sz="1400" dirty="0" err="1"/>
              <a:t>Acad</a:t>
            </a:r>
            <a:r>
              <a:rPr lang="en-IN" sz="1400" dirty="0"/>
              <a:t> Sci. 1993;687:242-249.</a:t>
            </a:r>
          </a:p>
        </p:txBody>
      </p:sp>
    </p:spTree>
    <p:extLst>
      <p:ext uri="{BB962C8B-B14F-4D97-AF65-F5344CB8AC3E}">
        <p14:creationId xmlns:p14="http://schemas.microsoft.com/office/powerpoint/2010/main" val="202580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Combination therapy with GnRH agonists and gonadotropins</a:t>
            </a:r>
          </a:p>
        </p:txBody>
      </p:sp>
      <p:sp>
        <p:nvSpPr>
          <p:cNvPr id="3" name="Content Placeholder 2"/>
          <p:cNvSpPr>
            <a:spLocks noGrp="1"/>
          </p:cNvSpPr>
          <p:nvPr>
            <p:ph idx="1"/>
          </p:nvPr>
        </p:nvSpPr>
        <p:spPr>
          <a:xfrm>
            <a:off x="628650" y="1825625"/>
            <a:ext cx="7886700" cy="4699866"/>
          </a:xfrm>
        </p:spPr>
        <p:txBody>
          <a:bodyPr/>
          <a:lstStyle/>
          <a:p>
            <a:r>
              <a:rPr lang="en-IN" sz="3200" dirty="0" smtClean="0"/>
              <a:t>Termed "</a:t>
            </a:r>
            <a:r>
              <a:rPr lang="en-IN" sz="3200" b="1" dirty="0" smtClean="0"/>
              <a:t>superovulation therapy</a:t>
            </a:r>
            <a:r>
              <a:rPr lang="en-IN" sz="3200" dirty="0" smtClean="0"/>
              <a:t>"</a:t>
            </a:r>
          </a:p>
          <a:p>
            <a:r>
              <a:rPr lang="en-IN" sz="3200" dirty="0" smtClean="0"/>
              <a:t>Ovarian stimulation in </a:t>
            </a:r>
            <a:r>
              <a:rPr lang="en-IN" sz="3200" i="1" dirty="0" smtClean="0"/>
              <a:t>in vitro</a:t>
            </a:r>
            <a:r>
              <a:rPr lang="en-IN" sz="3200" dirty="0" smtClean="0"/>
              <a:t> fertilization</a:t>
            </a:r>
          </a:p>
          <a:p>
            <a:r>
              <a:rPr lang="en-IN" sz="3200" dirty="0" smtClean="0"/>
              <a:t>Major benefits</a:t>
            </a:r>
          </a:p>
          <a:p>
            <a:pPr lvl="1"/>
            <a:r>
              <a:rPr lang="en-IN" sz="2800" dirty="0" smtClean="0"/>
              <a:t>Suppression of endogenous gonadotropin release</a:t>
            </a:r>
          </a:p>
          <a:p>
            <a:pPr lvl="1"/>
            <a:r>
              <a:rPr lang="en-IN" sz="2800" dirty="0" smtClean="0"/>
              <a:t>Prevention of premature ovulation</a:t>
            </a:r>
          </a:p>
          <a:p>
            <a:pPr lvl="1"/>
            <a:r>
              <a:rPr lang="en-IN" sz="2800" dirty="0" smtClean="0"/>
              <a:t>Recovery of a larger number of oocytes</a:t>
            </a:r>
          </a:p>
          <a:p>
            <a:pPr lvl="1"/>
            <a:r>
              <a:rPr lang="en-IN" sz="2800" dirty="0" smtClean="0"/>
              <a:t>Decrease in the number of cancelled cycles</a:t>
            </a:r>
          </a:p>
          <a:p>
            <a:pPr lvl="1"/>
            <a:r>
              <a:rPr lang="en-IN" sz="2800" dirty="0" smtClean="0"/>
              <a:t>An increase in pregnancy rate</a:t>
            </a:r>
          </a:p>
          <a:p>
            <a:endParaRPr lang="en-IN" dirty="0"/>
          </a:p>
        </p:txBody>
      </p:sp>
      <p:sp>
        <p:nvSpPr>
          <p:cNvPr id="4" name="TextBox 3"/>
          <p:cNvSpPr txBox="1"/>
          <p:nvPr/>
        </p:nvSpPr>
        <p:spPr>
          <a:xfrm>
            <a:off x="339213" y="6334780"/>
            <a:ext cx="8465574" cy="523220"/>
          </a:xfrm>
          <a:prstGeom prst="rect">
            <a:avLst/>
          </a:prstGeom>
          <a:noFill/>
        </p:spPr>
        <p:txBody>
          <a:bodyPr wrap="square" rtlCol="0">
            <a:spAutoFit/>
          </a:bodyPr>
          <a:lstStyle/>
          <a:p>
            <a:r>
              <a:rPr lang="en-IN" sz="1400" dirty="0"/>
              <a:t>Trevor, Anthony J, and Bertram G </a:t>
            </a:r>
            <a:r>
              <a:rPr lang="en-IN" sz="1400" dirty="0" err="1"/>
              <a:t>Katzung</a:t>
            </a:r>
            <a:r>
              <a:rPr lang="en-IN" sz="1400" dirty="0"/>
              <a:t>. </a:t>
            </a:r>
            <a:r>
              <a:rPr lang="en-IN" sz="1400" dirty="0" err="1"/>
              <a:t>Katzung</a:t>
            </a:r>
            <a:r>
              <a:rPr lang="en-IN" sz="1400" dirty="0"/>
              <a:t> Et Trevor's Pharmacology. New York [</a:t>
            </a:r>
            <a:r>
              <a:rPr lang="en-IN" sz="1400" dirty="0" err="1"/>
              <a:t>u.a</a:t>
            </a:r>
            <a:r>
              <a:rPr lang="en-IN" sz="1400" dirty="0"/>
              <a:t>.]: McGraw-Hill Medical, Lange, </a:t>
            </a:r>
            <a:r>
              <a:rPr lang="en-IN" sz="1400" dirty="0" smtClean="0"/>
              <a:t>2015. </a:t>
            </a:r>
            <a:r>
              <a:rPr lang="en-IN" sz="1400" dirty="0"/>
              <a:t>Print.</a:t>
            </a:r>
          </a:p>
        </p:txBody>
      </p:sp>
    </p:spTree>
    <p:extLst>
      <p:ext uri="{BB962C8B-B14F-4D97-AF65-F5344CB8AC3E}">
        <p14:creationId xmlns:p14="http://schemas.microsoft.com/office/powerpoint/2010/main" val="25136512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Precocious </a:t>
            </a:r>
            <a:r>
              <a:rPr lang="en-IN" dirty="0" smtClean="0"/>
              <a:t>Puberty</a:t>
            </a:r>
            <a:endParaRPr lang="en-IN" dirty="0"/>
          </a:p>
        </p:txBody>
      </p:sp>
      <p:sp>
        <p:nvSpPr>
          <p:cNvPr id="3" name="Content Placeholder 2"/>
          <p:cNvSpPr>
            <a:spLocks noGrp="1"/>
          </p:cNvSpPr>
          <p:nvPr>
            <p:ph idx="1"/>
          </p:nvPr>
        </p:nvSpPr>
        <p:spPr/>
        <p:txBody>
          <a:bodyPr/>
          <a:lstStyle/>
          <a:p>
            <a:r>
              <a:rPr lang="en-IN" dirty="0"/>
              <a:t>Idiopathic precocious puberty can be viewed as a disorder characterized by </a:t>
            </a:r>
            <a:r>
              <a:rPr lang="en-IN" b="1" dirty="0"/>
              <a:t>premature hypothalamic </a:t>
            </a:r>
            <a:r>
              <a:rPr lang="en-IN" b="1" dirty="0" smtClean="0"/>
              <a:t>GnRH activity</a:t>
            </a:r>
          </a:p>
          <a:p>
            <a:r>
              <a:rPr lang="en-IN" dirty="0"/>
              <a:t>Within 6 to 18 months after beginning daily treatment with an agonist, pubertal levels and patterns of secretion of gonadotropins and sex </a:t>
            </a:r>
            <a:r>
              <a:rPr lang="en-IN" dirty="0" smtClean="0"/>
              <a:t>steroids </a:t>
            </a:r>
            <a:r>
              <a:rPr lang="en-IN" dirty="0"/>
              <a:t>revert to </a:t>
            </a:r>
            <a:r>
              <a:rPr lang="en-IN" dirty="0" err="1"/>
              <a:t>prepubertal</a:t>
            </a:r>
            <a:r>
              <a:rPr lang="en-IN" dirty="0"/>
              <a:t> levels and </a:t>
            </a:r>
            <a:r>
              <a:rPr lang="en-IN" dirty="0" smtClean="0"/>
              <a:t>patterns</a:t>
            </a:r>
          </a:p>
          <a:p>
            <a:r>
              <a:rPr lang="en-IN" dirty="0"/>
              <a:t>A more striking aspect of this therapy is the regression of secondary sexual characteristics and cessation of menstrual bleeding</a:t>
            </a:r>
          </a:p>
        </p:txBody>
      </p:sp>
    </p:spTree>
    <p:extLst>
      <p:ext uri="{BB962C8B-B14F-4D97-AF65-F5344CB8AC3E}">
        <p14:creationId xmlns:p14="http://schemas.microsoft.com/office/powerpoint/2010/main" val="1630441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Delayed Puberty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06943273"/>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051092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Endometriosis</a:t>
            </a:r>
          </a:p>
        </p:txBody>
      </p:sp>
      <p:sp>
        <p:nvSpPr>
          <p:cNvPr id="3" name="Content Placeholder 2"/>
          <p:cNvSpPr>
            <a:spLocks noGrp="1"/>
          </p:cNvSpPr>
          <p:nvPr>
            <p:ph idx="1"/>
          </p:nvPr>
        </p:nvSpPr>
        <p:spPr/>
        <p:txBody>
          <a:bodyPr>
            <a:normAutofit lnSpcReduction="10000"/>
          </a:bodyPr>
          <a:lstStyle/>
          <a:p>
            <a:r>
              <a:rPr lang="en-IN" dirty="0"/>
              <a:t>Ectopic endometrial implants are subject to the same cyclical hormonal influences as normal </a:t>
            </a:r>
            <a:r>
              <a:rPr lang="en-IN" dirty="0" smtClean="0"/>
              <a:t>endometrium</a:t>
            </a:r>
          </a:p>
          <a:p>
            <a:r>
              <a:rPr lang="en-IN" dirty="0"/>
              <a:t>GnRH agonists used for 6 months have been shown to induce amenorrhea, anovulation, and regression of endometriosis and its associated clinical </a:t>
            </a:r>
            <a:r>
              <a:rPr lang="en-IN" dirty="0" smtClean="0"/>
              <a:t>symptoms</a:t>
            </a:r>
          </a:p>
          <a:p>
            <a:r>
              <a:rPr lang="en-IN" dirty="0"/>
              <a:t>Ovulatory cycles usually return to normal within 1 to 3 cycles after cessation of GnRH agonist treatment</a:t>
            </a:r>
            <a:endParaRPr lang="en-IN" dirty="0" smtClean="0"/>
          </a:p>
          <a:p>
            <a:r>
              <a:rPr lang="en-IN" dirty="0" smtClean="0"/>
              <a:t>Increased pregnancy rate</a:t>
            </a:r>
          </a:p>
          <a:p>
            <a:endParaRPr lang="en-IN" dirty="0"/>
          </a:p>
        </p:txBody>
      </p:sp>
      <p:sp>
        <p:nvSpPr>
          <p:cNvPr id="4" name="TextBox 3"/>
          <p:cNvSpPr txBox="1"/>
          <p:nvPr/>
        </p:nvSpPr>
        <p:spPr>
          <a:xfrm>
            <a:off x="103239" y="5942567"/>
            <a:ext cx="9040761" cy="738664"/>
          </a:xfrm>
          <a:prstGeom prst="rect">
            <a:avLst/>
          </a:prstGeom>
          <a:noFill/>
        </p:spPr>
        <p:txBody>
          <a:bodyPr wrap="square" rtlCol="0">
            <a:spAutoFit/>
          </a:bodyPr>
          <a:lstStyle/>
          <a:p>
            <a:r>
              <a:rPr lang="en-IN" sz="1400" dirty="0" err="1"/>
              <a:t>Henzl</a:t>
            </a:r>
            <a:r>
              <a:rPr lang="en-IN" sz="1400" dirty="0"/>
              <a:t> M, </a:t>
            </a:r>
            <a:r>
              <a:rPr lang="en-IN" sz="1400" dirty="0" err="1"/>
              <a:t>Corson</a:t>
            </a:r>
            <a:r>
              <a:rPr lang="en-IN" sz="1400" dirty="0"/>
              <a:t> S, </a:t>
            </a:r>
            <a:r>
              <a:rPr lang="en-IN" sz="1400" dirty="0" err="1"/>
              <a:t>Moghissi</a:t>
            </a:r>
            <a:r>
              <a:rPr lang="en-IN" sz="1400" dirty="0"/>
              <a:t> K, et al. Administration of nasal </a:t>
            </a:r>
            <a:r>
              <a:rPr lang="en-IN" sz="1400" dirty="0" err="1"/>
              <a:t>nafarelin</a:t>
            </a:r>
            <a:r>
              <a:rPr lang="en-IN" sz="1400" dirty="0"/>
              <a:t> versus oral danazol for endometriosis: a </a:t>
            </a:r>
            <a:r>
              <a:rPr lang="en-IN" sz="1400" dirty="0" err="1"/>
              <a:t>multicenter</a:t>
            </a:r>
            <a:r>
              <a:rPr lang="en-IN" sz="1400" dirty="0"/>
              <a:t> double-blind comparative clinical trial. N </a:t>
            </a:r>
            <a:r>
              <a:rPr lang="en-IN" sz="1400" dirty="0" err="1"/>
              <a:t>Engl</a:t>
            </a:r>
            <a:r>
              <a:rPr lang="en-IN" sz="1400" dirty="0"/>
              <a:t> J Med. 1988;318:485</a:t>
            </a:r>
            <a:r>
              <a:rPr lang="en-IN" sz="1400" dirty="0" smtClean="0"/>
              <a:t>.</a:t>
            </a:r>
            <a:endParaRPr lang="en-IN" sz="1400" dirty="0"/>
          </a:p>
          <a:p>
            <a:r>
              <a:rPr lang="en-IN" sz="1400" dirty="0" err="1"/>
              <a:t>Henzl</a:t>
            </a:r>
            <a:r>
              <a:rPr lang="en-IN" sz="1400" dirty="0"/>
              <a:t> MR, Long K. Efficacy and safety of </a:t>
            </a:r>
            <a:r>
              <a:rPr lang="en-IN" sz="1400" dirty="0" err="1"/>
              <a:t>nafarelin</a:t>
            </a:r>
            <a:r>
              <a:rPr lang="en-IN" sz="1400" dirty="0"/>
              <a:t> in the treatment of endometriosis. Am J </a:t>
            </a:r>
            <a:r>
              <a:rPr lang="en-IN" sz="1400" dirty="0" err="1"/>
              <a:t>Obstet</a:t>
            </a:r>
            <a:r>
              <a:rPr lang="en-IN" sz="1400" dirty="0"/>
              <a:t> Gynecol. 1990; 162:570</a:t>
            </a:r>
            <a:r>
              <a:rPr lang="en-IN" sz="1400" dirty="0" smtClean="0"/>
              <a:t>.</a:t>
            </a:r>
            <a:endParaRPr lang="en-IN" sz="1400" dirty="0"/>
          </a:p>
        </p:txBody>
      </p:sp>
    </p:spTree>
    <p:extLst>
      <p:ext uri="{BB962C8B-B14F-4D97-AF65-F5344CB8AC3E}">
        <p14:creationId xmlns:p14="http://schemas.microsoft.com/office/powerpoint/2010/main" val="11305106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Add-back Therapy</a:t>
            </a:r>
          </a:p>
        </p:txBody>
      </p:sp>
      <p:sp>
        <p:nvSpPr>
          <p:cNvPr id="3" name="Content Placeholder 2"/>
          <p:cNvSpPr>
            <a:spLocks noGrp="1"/>
          </p:cNvSpPr>
          <p:nvPr>
            <p:ph idx="1"/>
          </p:nvPr>
        </p:nvSpPr>
        <p:spPr/>
        <p:txBody>
          <a:bodyPr>
            <a:normAutofit fontScale="92500"/>
          </a:bodyPr>
          <a:lstStyle/>
          <a:p>
            <a:r>
              <a:rPr lang="en-IN" dirty="0"/>
              <a:t>The negative effects of prolonged treatment with </a:t>
            </a:r>
            <a:r>
              <a:rPr lang="en-IN" dirty="0" smtClean="0"/>
              <a:t>GnRH </a:t>
            </a:r>
            <a:r>
              <a:rPr lang="en-IN" dirty="0"/>
              <a:t>agonists on bone metabolism are </a:t>
            </a:r>
            <a:r>
              <a:rPr lang="en-IN" dirty="0" smtClean="0"/>
              <a:t>substantial</a:t>
            </a:r>
          </a:p>
          <a:p>
            <a:r>
              <a:rPr lang="en-IN" dirty="0"/>
              <a:t>The extent of </a:t>
            </a:r>
            <a:r>
              <a:rPr lang="en-IN" b="1" dirty="0"/>
              <a:t>bone loss</a:t>
            </a:r>
            <a:r>
              <a:rPr lang="en-IN" dirty="0"/>
              <a:t> depends on the potency and dose of the GnRH agonists, duration of use, and ultimately the degree of </a:t>
            </a:r>
            <a:r>
              <a:rPr lang="en-IN" dirty="0" err="1"/>
              <a:t>hypoestrogenism</a:t>
            </a:r>
            <a:r>
              <a:rPr lang="en-IN" dirty="0"/>
              <a:t> resulting from therapy</a:t>
            </a:r>
            <a:r>
              <a:rPr lang="en-IN" dirty="0" smtClean="0"/>
              <a:t>.</a:t>
            </a:r>
          </a:p>
          <a:p>
            <a:r>
              <a:rPr lang="en-IN" dirty="0"/>
              <a:t>Bone resorption is most pronounced at sites with a high trabecular bone content (</a:t>
            </a:r>
            <a:r>
              <a:rPr lang="en-IN" dirty="0" err="1"/>
              <a:t>ie</a:t>
            </a:r>
            <a:r>
              <a:rPr lang="en-IN" dirty="0"/>
              <a:t>, lumbar bone). Usually the effects on bone metabolism are reversible, and bone mineral density approximates the </a:t>
            </a:r>
            <a:r>
              <a:rPr lang="en-IN" dirty="0" smtClean="0"/>
              <a:t>pre-treatment </a:t>
            </a:r>
            <a:r>
              <a:rPr lang="en-IN" dirty="0"/>
              <a:t>level within 6 months after cessation of therapy</a:t>
            </a:r>
          </a:p>
        </p:txBody>
      </p:sp>
      <p:sp>
        <p:nvSpPr>
          <p:cNvPr id="4" name="TextBox 3"/>
          <p:cNvSpPr txBox="1"/>
          <p:nvPr/>
        </p:nvSpPr>
        <p:spPr>
          <a:xfrm>
            <a:off x="309716" y="6176963"/>
            <a:ext cx="8657303" cy="646331"/>
          </a:xfrm>
          <a:prstGeom prst="rect">
            <a:avLst/>
          </a:prstGeom>
          <a:noFill/>
        </p:spPr>
        <p:txBody>
          <a:bodyPr wrap="square" rtlCol="0">
            <a:spAutoFit/>
          </a:bodyPr>
          <a:lstStyle/>
          <a:p>
            <a:r>
              <a:rPr lang="en-IN" dirty="0" err="1"/>
              <a:t>Skarin</a:t>
            </a:r>
            <a:r>
              <a:rPr lang="en-IN" dirty="0"/>
              <a:t> G, </a:t>
            </a:r>
            <a:r>
              <a:rPr lang="en-IN" dirty="0" err="1"/>
              <a:t>Nillius</a:t>
            </a:r>
            <a:r>
              <a:rPr lang="en-IN" dirty="0"/>
              <a:t> SJ, Wide L. Pulsatile subcutaneous low-dose gonadotropin releasing hormone treatment of </a:t>
            </a:r>
            <a:r>
              <a:rPr lang="en-IN" dirty="0" err="1"/>
              <a:t>anovulatory</a:t>
            </a:r>
            <a:r>
              <a:rPr lang="en-IN" dirty="0"/>
              <a:t> infertility. </a:t>
            </a:r>
            <a:r>
              <a:rPr lang="en-IN" dirty="0" err="1"/>
              <a:t>Fertil</a:t>
            </a:r>
            <a:r>
              <a:rPr lang="en-IN" dirty="0"/>
              <a:t> Steril.1983:40:454.</a:t>
            </a:r>
          </a:p>
        </p:txBody>
      </p:sp>
    </p:spTree>
    <p:extLst>
      <p:ext uri="{BB962C8B-B14F-4D97-AF65-F5344CB8AC3E}">
        <p14:creationId xmlns:p14="http://schemas.microsoft.com/office/powerpoint/2010/main" val="535441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GnRH</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4225207"/>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12191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Add-back </a:t>
            </a:r>
            <a:r>
              <a:rPr lang="en-IN" dirty="0" smtClean="0"/>
              <a:t>Therapy (contd.)</a:t>
            </a:r>
            <a:endParaRPr lang="en-IN" dirty="0"/>
          </a:p>
        </p:txBody>
      </p:sp>
      <p:sp>
        <p:nvSpPr>
          <p:cNvPr id="3" name="Content Placeholder 2"/>
          <p:cNvSpPr>
            <a:spLocks noGrp="1"/>
          </p:cNvSpPr>
          <p:nvPr>
            <p:ph idx="1"/>
          </p:nvPr>
        </p:nvSpPr>
        <p:spPr/>
        <p:txBody>
          <a:bodyPr/>
          <a:lstStyle/>
          <a:p>
            <a:r>
              <a:rPr lang="en-IN" dirty="0"/>
              <a:t>To obviate the undesirable effect of </a:t>
            </a:r>
            <a:r>
              <a:rPr lang="en-IN" dirty="0" err="1"/>
              <a:t>hypoestrogenism</a:t>
            </a:r>
            <a:r>
              <a:rPr lang="en-IN" dirty="0"/>
              <a:t> on bone metabolism and the vasomotor </a:t>
            </a:r>
            <a:r>
              <a:rPr lang="en-IN" dirty="0" smtClean="0"/>
              <a:t>system</a:t>
            </a:r>
          </a:p>
          <a:p>
            <a:r>
              <a:rPr lang="en-IN" dirty="0" smtClean="0"/>
              <a:t>Concomitant administration </a:t>
            </a:r>
            <a:r>
              <a:rPr lang="en-IN" dirty="0"/>
              <a:t>of a </a:t>
            </a:r>
            <a:r>
              <a:rPr lang="en-IN" dirty="0" err="1"/>
              <a:t>progestational</a:t>
            </a:r>
            <a:r>
              <a:rPr lang="en-IN" dirty="0"/>
              <a:t> </a:t>
            </a:r>
            <a:r>
              <a:rPr lang="en-IN" dirty="0" smtClean="0"/>
              <a:t>agent </a:t>
            </a:r>
            <a:r>
              <a:rPr lang="en-IN" dirty="0"/>
              <a:t>alone or with an </a:t>
            </a:r>
            <a:r>
              <a:rPr lang="en-IN" dirty="0" err="1" smtClean="0"/>
              <a:t>estrogen</a:t>
            </a:r>
            <a:endParaRPr lang="en-IN" dirty="0" smtClean="0"/>
          </a:p>
          <a:p>
            <a:r>
              <a:rPr lang="en-IN" b="1" dirty="0" smtClean="0"/>
              <a:t>Rationale</a:t>
            </a:r>
            <a:r>
              <a:rPr lang="en-IN" dirty="0" smtClean="0"/>
              <a:t> for </a:t>
            </a:r>
            <a:r>
              <a:rPr lang="en-IN" dirty="0"/>
              <a:t>this approach is the notion that different thresholds of serum </a:t>
            </a:r>
            <a:r>
              <a:rPr lang="en-IN" dirty="0" err="1"/>
              <a:t>estradiol</a:t>
            </a:r>
            <a:r>
              <a:rPr lang="en-IN" dirty="0"/>
              <a:t> (E2) levels may exist for </a:t>
            </a:r>
            <a:r>
              <a:rPr lang="en-IN" i="1" dirty="0"/>
              <a:t>suppression of endometriosis, maintenance of normal bone metabolism, and calcium turnover</a:t>
            </a:r>
          </a:p>
        </p:txBody>
      </p:sp>
      <p:sp>
        <p:nvSpPr>
          <p:cNvPr id="4" name="TextBox 3"/>
          <p:cNvSpPr txBox="1"/>
          <p:nvPr/>
        </p:nvSpPr>
        <p:spPr>
          <a:xfrm>
            <a:off x="368710" y="6027003"/>
            <a:ext cx="8146640" cy="830997"/>
          </a:xfrm>
          <a:prstGeom prst="rect">
            <a:avLst/>
          </a:prstGeom>
          <a:noFill/>
        </p:spPr>
        <p:txBody>
          <a:bodyPr wrap="square" rtlCol="0">
            <a:spAutoFit/>
          </a:bodyPr>
          <a:lstStyle/>
          <a:p>
            <a:r>
              <a:rPr lang="en-IN" sz="1600" dirty="0" err="1"/>
              <a:t>Filicori</a:t>
            </a:r>
            <a:r>
              <a:rPr lang="en-IN" sz="1600" dirty="0"/>
              <a:t> M, </a:t>
            </a:r>
            <a:r>
              <a:rPr lang="en-IN" sz="1600" dirty="0" err="1"/>
              <a:t>Campaniello</a:t>
            </a:r>
            <a:r>
              <a:rPr lang="en-IN" sz="1600" dirty="0"/>
              <a:t> E, </a:t>
            </a:r>
            <a:r>
              <a:rPr lang="en-IN" sz="1600" dirty="0" err="1"/>
              <a:t>Michelacci</a:t>
            </a:r>
            <a:r>
              <a:rPr lang="en-IN" sz="1600" dirty="0"/>
              <a:t> L, et al. Gonadotropin releasing hormone (GnRH) </a:t>
            </a:r>
            <a:r>
              <a:rPr lang="en-IN" sz="1600" dirty="0" err="1"/>
              <a:t>analog</a:t>
            </a:r>
            <a:r>
              <a:rPr lang="en-IN" sz="1600" dirty="0"/>
              <a:t> suppression renders polycystic ovarian disease patients more susceptible to ovulation </a:t>
            </a:r>
            <a:r>
              <a:rPr lang="en-IN" sz="1600" dirty="0" err="1"/>
              <a:t>inducation</a:t>
            </a:r>
            <a:r>
              <a:rPr lang="en-IN" sz="1600" dirty="0"/>
              <a:t> with pulsatile GnRH. J </a:t>
            </a:r>
            <a:r>
              <a:rPr lang="en-IN" sz="1600" dirty="0" err="1"/>
              <a:t>Clin</a:t>
            </a:r>
            <a:r>
              <a:rPr lang="en-IN" sz="1600" dirty="0"/>
              <a:t> </a:t>
            </a:r>
            <a:r>
              <a:rPr lang="en-IN" sz="1600" dirty="0" err="1"/>
              <a:t>Endocrinol</a:t>
            </a:r>
            <a:r>
              <a:rPr lang="en-IN" sz="1600" dirty="0"/>
              <a:t> </a:t>
            </a:r>
            <a:r>
              <a:rPr lang="en-IN" sz="1600" dirty="0" err="1"/>
              <a:t>Metab</a:t>
            </a:r>
            <a:r>
              <a:rPr lang="en-IN" sz="1600" dirty="0"/>
              <a:t>. 1988; 66:327.</a:t>
            </a:r>
          </a:p>
        </p:txBody>
      </p:sp>
    </p:spTree>
    <p:extLst>
      <p:ext uri="{BB962C8B-B14F-4D97-AF65-F5344CB8AC3E}">
        <p14:creationId xmlns:p14="http://schemas.microsoft.com/office/powerpoint/2010/main" val="4401053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Uterine </a:t>
            </a:r>
            <a:r>
              <a:rPr lang="en-IN" dirty="0" smtClean="0"/>
              <a:t>Leiomyomata</a:t>
            </a:r>
            <a:endParaRPr lang="en-IN" dirty="0"/>
          </a:p>
        </p:txBody>
      </p:sp>
      <p:sp>
        <p:nvSpPr>
          <p:cNvPr id="3" name="Content Placeholder 2"/>
          <p:cNvSpPr>
            <a:spLocks noGrp="1"/>
          </p:cNvSpPr>
          <p:nvPr>
            <p:ph idx="1"/>
          </p:nvPr>
        </p:nvSpPr>
        <p:spPr/>
        <p:txBody>
          <a:bodyPr>
            <a:normAutofit lnSpcReduction="10000"/>
          </a:bodyPr>
          <a:lstStyle/>
          <a:p>
            <a:r>
              <a:rPr lang="en-IN" dirty="0"/>
              <a:t>Surgical removal of the </a:t>
            </a:r>
            <a:r>
              <a:rPr lang="en-IN" dirty="0" err="1"/>
              <a:t>tumor</a:t>
            </a:r>
            <a:r>
              <a:rPr lang="en-IN" dirty="0"/>
              <a:t> (hysterectomy or myomectomy) is currently the only effective </a:t>
            </a:r>
            <a:r>
              <a:rPr lang="en-IN" dirty="0" smtClean="0"/>
              <a:t>therapy</a:t>
            </a:r>
          </a:p>
          <a:p>
            <a:r>
              <a:rPr lang="en-IN" dirty="0" err="1" smtClean="0"/>
              <a:t>Tumors</a:t>
            </a:r>
            <a:r>
              <a:rPr lang="en-IN" dirty="0" smtClean="0"/>
              <a:t> regress </a:t>
            </a:r>
            <a:r>
              <a:rPr lang="en-IN" dirty="0"/>
              <a:t>in </a:t>
            </a:r>
            <a:r>
              <a:rPr lang="en-IN" dirty="0" err="1"/>
              <a:t>hypoestrogenic</a:t>
            </a:r>
            <a:r>
              <a:rPr lang="en-IN" dirty="0"/>
              <a:t> states, such as </a:t>
            </a:r>
            <a:r>
              <a:rPr lang="en-IN" dirty="0" smtClean="0"/>
              <a:t>menopause</a:t>
            </a:r>
          </a:p>
          <a:p>
            <a:r>
              <a:rPr lang="en-IN" dirty="0"/>
              <a:t>The use of GnRH agonists in the treatment of leiomyomata may </a:t>
            </a:r>
            <a:r>
              <a:rPr lang="en-IN" b="1" dirty="0"/>
              <a:t>eliminate the need for surgery </a:t>
            </a:r>
            <a:r>
              <a:rPr lang="en-IN" dirty="0"/>
              <a:t>in selected cases (</a:t>
            </a:r>
            <a:r>
              <a:rPr lang="en-IN" dirty="0" err="1"/>
              <a:t>ie</a:t>
            </a:r>
            <a:r>
              <a:rPr lang="en-IN" dirty="0"/>
              <a:t>, </a:t>
            </a:r>
            <a:r>
              <a:rPr lang="en-IN" dirty="0" err="1"/>
              <a:t>perimenopausal</a:t>
            </a:r>
            <a:r>
              <a:rPr lang="en-IN" dirty="0"/>
              <a:t> or high-risk surgical or </a:t>
            </a:r>
            <a:r>
              <a:rPr lang="en-IN" dirty="0" err="1"/>
              <a:t>anesthetic</a:t>
            </a:r>
            <a:r>
              <a:rPr lang="en-IN" dirty="0"/>
              <a:t> patients) or </a:t>
            </a:r>
            <a:r>
              <a:rPr lang="en-IN" b="1" dirty="0"/>
              <a:t>decrease the surgical risk </a:t>
            </a:r>
            <a:r>
              <a:rPr lang="en-IN" dirty="0"/>
              <a:t>(</a:t>
            </a:r>
            <a:r>
              <a:rPr lang="en-IN" dirty="0" err="1"/>
              <a:t>eg</a:t>
            </a:r>
            <a:r>
              <a:rPr lang="en-IN" dirty="0"/>
              <a:t>, diminished size of remaining fibroid tissue) when surgery is </a:t>
            </a:r>
            <a:r>
              <a:rPr lang="en-IN" dirty="0" smtClean="0"/>
              <a:t>contemplated</a:t>
            </a:r>
            <a:endParaRPr lang="en-IN" dirty="0"/>
          </a:p>
        </p:txBody>
      </p:sp>
      <p:sp>
        <p:nvSpPr>
          <p:cNvPr id="4" name="TextBox 3"/>
          <p:cNvSpPr txBox="1"/>
          <p:nvPr/>
        </p:nvSpPr>
        <p:spPr>
          <a:xfrm>
            <a:off x="442452" y="6176963"/>
            <a:ext cx="8701548" cy="584775"/>
          </a:xfrm>
          <a:prstGeom prst="rect">
            <a:avLst/>
          </a:prstGeom>
          <a:noFill/>
        </p:spPr>
        <p:txBody>
          <a:bodyPr wrap="square" rtlCol="0">
            <a:spAutoFit/>
          </a:bodyPr>
          <a:lstStyle/>
          <a:p>
            <a:r>
              <a:rPr lang="en-IN" sz="1600" dirty="0" err="1"/>
              <a:t>Lumsden</a:t>
            </a:r>
            <a:r>
              <a:rPr lang="en-IN" sz="1600" dirty="0"/>
              <a:t> MA, West CP, Baird DR. Goserelin therapy before surgery for uterine fibroids. Lancet. 1987;1:36</a:t>
            </a:r>
            <a:r>
              <a:rPr lang="en-IN" sz="1600" dirty="0" smtClean="0"/>
              <a:t>.</a:t>
            </a:r>
            <a:endParaRPr lang="en-IN" sz="1600" dirty="0"/>
          </a:p>
        </p:txBody>
      </p:sp>
    </p:spTree>
    <p:extLst>
      <p:ext uri="{BB962C8B-B14F-4D97-AF65-F5344CB8AC3E}">
        <p14:creationId xmlns:p14="http://schemas.microsoft.com/office/powerpoint/2010/main" val="29541329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Hormone-Dependent </a:t>
            </a:r>
            <a:r>
              <a:rPr lang="en-IN" dirty="0" err="1" smtClean="0"/>
              <a:t>Tumors</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65928543"/>
              </p:ext>
            </p:extLst>
          </p:nvPr>
        </p:nvGraphicFramePr>
        <p:xfrm>
          <a:off x="628650" y="1371600"/>
          <a:ext cx="7886700" cy="395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628650" y="5460819"/>
            <a:ext cx="7777931" cy="1323439"/>
          </a:xfrm>
          <a:prstGeom prst="rect">
            <a:avLst/>
          </a:prstGeom>
          <a:noFill/>
        </p:spPr>
        <p:txBody>
          <a:bodyPr wrap="square" rtlCol="0">
            <a:spAutoFit/>
          </a:bodyPr>
          <a:lstStyle/>
          <a:p>
            <a:r>
              <a:rPr lang="en-IN" sz="1600" dirty="0" err="1"/>
              <a:t>Parnes</a:t>
            </a:r>
            <a:r>
              <a:rPr lang="en-IN" sz="1600" dirty="0"/>
              <a:t> HL, </a:t>
            </a:r>
            <a:r>
              <a:rPr lang="en-IN" sz="1600" dirty="0" err="1"/>
              <a:t>Eisenberger</a:t>
            </a:r>
            <a:r>
              <a:rPr lang="en-IN" sz="1600" dirty="0"/>
              <a:t> M. Use of GnRH agonists in the treatment of prostate and breast cancer. </a:t>
            </a:r>
            <a:r>
              <a:rPr lang="en-IN" sz="1600" dirty="0" err="1"/>
              <a:t>Infert</a:t>
            </a:r>
            <a:r>
              <a:rPr lang="en-IN" sz="1600" dirty="0"/>
              <a:t> </a:t>
            </a:r>
            <a:r>
              <a:rPr lang="en-IN" sz="1600" dirty="0" err="1"/>
              <a:t>Reprod</a:t>
            </a:r>
            <a:r>
              <a:rPr lang="en-IN" sz="1600" dirty="0"/>
              <a:t> Med Clinics North Am. 1993;4:171-188.</a:t>
            </a:r>
          </a:p>
          <a:p>
            <a:r>
              <a:rPr lang="en-IN" sz="1600" dirty="0" err="1"/>
              <a:t>Emons</a:t>
            </a:r>
            <a:r>
              <a:rPr lang="en-IN" sz="1600" dirty="0"/>
              <a:t> G, </a:t>
            </a:r>
            <a:r>
              <a:rPr lang="en-IN" sz="1600" dirty="0" err="1"/>
              <a:t>Ormann</a:t>
            </a:r>
            <a:r>
              <a:rPr lang="en-IN" sz="1600" dirty="0"/>
              <a:t> O, Schutz KD. In GnRH analogues in ovarian, breast and endometrial cancer. In: </a:t>
            </a:r>
            <a:r>
              <a:rPr lang="en-IN" sz="1600" dirty="0" err="1"/>
              <a:t>Lunenfeld</a:t>
            </a:r>
            <a:r>
              <a:rPr lang="en-IN" sz="1600" dirty="0"/>
              <a:t> EB, </a:t>
            </a:r>
            <a:r>
              <a:rPr lang="en-IN" sz="1600" dirty="0" err="1"/>
              <a:t>Insler</a:t>
            </a:r>
            <a:r>
              <a:rPr lang="en-IN" sz="1600" dirty="0"/>
              <a:t> V, eds. GnRH Analogues: The State of Art 1996. New York: Parthenon Publishing; 1996:95-120.</a:t>
            </a:r>
          </a:p>
        </p:txBody>
      </p:sp>
    </p:spTree>
    <p:extLst>
      <p:ext uri="{BB962C8B-B14F-4D97-AF65-F5344CB8AC3E}">
        <p14:creationId xmlns:p14="http://schemas.microsoft.com/office/powerpoint/2010/main" val="18265502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Hirsutism</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46763347"/>
              </p:ext>
            </p:extLst>
          </p:nvPr>
        </p:nvGraphicFramePr>
        <p:xfrm>
          <a:off x="628650" y="1357745"/>
          <a:ext cx="7886700" cy="49045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31839" y="6226949"/>
            <a:ext cx="8480322" cy="523220"/>
          </a:xfrm>
          <a:prstGeom prst="rect">
            <a:avLst/>
          </a:prstGeom>
          <a:noFill/>
        </p:spPr>
        <p:txBody>
          <a:bodyPr wrap="square" rtlCol="0">
            <a:spAutoFit/>
          </a:bodyPr>
          <a:lstStyle/>
          <a:p>
            <a:r>
              <a:rPr lang="en-IN" sz="1400" dirty="0" err="1"/>
              <a:t>Rittmaster</a:t>
            </a:r>
            <a:r>
              <a:rPr lang="en-IN" sz="1400" dirty="0"/>
              <a:t> RFS. Differential suppression of testosterone and </a:t>
            </a:r>
            <a:r>
              <a:rPr lang="en-IN" sz="1400" dirty="0" err="1"/>
              <a:t>estradiol</a:t>
            </a:r>
            <a:r>
              <a:rPr lang="en-IN" sz="1400" dirty="0"/>
              <a:t> in hirsute women with the </a:t>
            </a:r>
            <a:r>
              <a:rPr lang="en-IN" sz="1400" dirty="0" err="1"/>
              <a:t>superactive</a:t>
            </a:r>
            <a:r>
              <a:rPr lang="en-IN" sz="1400" dirty="0"/>
              <a:t> gonadotropin releasing hormone agonist leuprolide. J </a:t>
            </a:r>
            <a:r>
              <a:rPr lang="en-IN" sz="1400" dirty="0" err="1"/>
              <a:t>Clin</a:t>
            </a:r>
            <a:r>
              <a:rPr lang="en-IN" sz="1400" dirty="0"/>
              <a:t> </a:t>
            </a:r>
            <a:r>
              <a:rPr lang="en-IN" sz="1400" dirty="0" err="1"/>
              <a:t>Endocrinol</a:t>
            </a:r>
            <a:r>
              <a:rPr lang="en-IN" sz="1400" dirty="0"/>
              <a:t> </a:t>
            </a:r>
            <a:r>
              <a:rPr lang="en-IN" sz="1400" dirty="0" err="1"/>
              <a:t>Metab</a:t>
            </a:r>
            <a:r>
              <a:rPr lang="en-IN" sz="1400" dirty="0"/>
              <a:t>. 1988;67:651.</a:t>
            </a:r>
          </a:p>
        </p:txBody>
      </p:sp>
    </p:spTree>
    <p:extLst>
      <p:ext uri="{BB962C8B-B14F-4D97-AF65-F5344CB8AC3E}">
        <p14:creationId xmlns:p14="http://schemas.microsoft.com/office/powerpoint/2010/main" val="9728389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Dysfunctional Uterine </a:t>
            </a:r>
            <a:r>
              <a:rPr lang="en-IN" dirty="0" smtClean="0"/>
              <a:t>Bleeding</a:t>
            </a:r>
            <a:endParaRPr lang="en-IN" dirty="0"/>
          </a:p>
        </p:txBody>
      </p:sp>
      <p:sp>
        <p:nvSpPr>
          <p:cNvPr id="3" name="Content Placeholder 2"/>
          <p:cNvSpPr>
            <a:spLocks noGrp="1"/>
          </p:cNvSpPr>
          <p:nvPr>
            <p:ph idx="1"/>
          </p:nvPr>
        </p:nvSpPr>
        <p:spPr/>
        <p:txBody>
          <a:bodyPr/>
          <a:lstStyle/>
          <a:p>
            <a:r>
              <a:rPr lang="en-IN" dirty="0"/>
              <a:t>GnRH agonist suppression of ovarian function has been found to be effective for management of ovarian dysfunction associated with abnormal or acyclic </a:t>
            </a:r>
            <a:r>
              <a:rPr lang="en-IN" dirty="0" smtClean="0"/>
              <a:t>bleeding</a:t>
            </a:r>
          </a:p>
          <a:p>
            <a:r>
              <a:rPr lang="en-IN" dirty="0"/>
              <a:t>An alternative to hysterectomy is endometrial ablation</a:t>
            </a:r>
            <a:r>
              <a:rPr lang="en-IN" dirty="0" smtClean="0"/>
              <a:t>.</a:t>
            </a:r>
          </a:p>
          <a:p>
            <a:r>
              <a:rPr lang="en-IN" dirty="0"/>
              <a:t> To achieve maximum ablation, </a:t>
            </a:r>
            <a:r>
              <a:rPr lang="en-IN" b="1" dirty="0"/>
              <a:t>the endometrium should be as thin as possible </a:t>
            </a:r>
            <a:r>
              <a:rPr lang="en-IN" dirty="0"/>
              <a:t>at the start of ablative treatment. Because of their </a:t>
            </a:r>
            <a:r>
              <a:rPr lang="en-IN" dirty="0" err="1"/>
              <a:t>hypoestrogenic</a:t>
            </a:r>
            <a:r>
              <a:rPr lang="en-IN" dirty="0"/>
              <a:t> effects, GnRH agonists in usual doses </a:t>
            </a:r>
          </a:p>
        </p:txBody>
      </p:sp>
      <p:sp>
        <p:nvSpPr>
          <p:cNvPr id="4" name="TextBox 3"/>
          <p:cNvSpPr txBox="1"/>
          <p:nvPr/>
        </p:nvSpPr>
        <p:spPr>
          <a:xfrm>
            <a:off x="398206" y="6176963"/>
            <a:ext cx="8318091" cy="584775"/>
          </a:xfrm>
          <a:prstGeom prst="rect">
            <a:avLst/>
          </a:prstGeom>
          <a:noFill/>
        </p:spPr>
        <p:txBody>
          <a:bodyPr wrap="square" rtlCol="0">
            <a:spAutoFit/>
          </a:bodyPr>
          <a:lstStyle/>
          <a:p>
            <a:r>
              <a:rPr lang="en-IN" sz="1600" dirty="0" err="1"/>
              <a:t>Geisthoevel</a:t>
            </a:r>
            <a:r>
              <a:rPr lang="en-IN" sz="1600" dirty="0"/>
              <a:t> F, Hills K, </a:t>
            </a:r>
            <a:r>
              <a:rPr lang="en-IN" sz="1600" dirty="0" err="1"/>
              <a:t>Wucker</a:t>
            </a:r>
            <a:r>
              <a:rPr lang="en-IN" sz="1600" dirty="0"/>
              <a:t> P, et al. Monthly administration of LHRH analogue </a:t>
            </a:r>
            <a:r>
              <a:rPr lang="en-IN" sz="1600" dirty="0" err="1"/>
              <a:t>decapeptyl</a:t>
            </a:r>
            <a:r>
              <a:rPr lang="en-IN" sz="1600" dirty="0"/>
              <a:t> for long term treatment of ovarian dysfunction and </a:t>
            </a:r>
            <a:r>
              <a:rPr lang="en-IN" sz="1600" dirty="0" err="1"/>
              <a:t>estrogen</a:t>
            </a:r>
            <a:r>
              <a:rPr lang="en-IN" sz="1600" dirty="0"/>
              <a:t> disorder. </a:t>
            </a:r>
            <a:r>
              <a:rPr lang="en-IN" sz="1600" dirty="0" err="1"/>
              <a:t>Int</a:t>
            </a:r>
            <a:r>
              <a:rPr lang="en-IN" sz="1600" dirty="0"/>
              <a:t> J </a:t>
            </a:r>
            <a:r>
              <a:rPr lang="en-IN" sz="1600" dirty="0" err="1"/>
              <a:t>Fertil</a:t>
            </a:r>
            <a:r>
              <a:rPr lang="en-IN" sz="1600" dirty="0"/>
              <a:t>. 1989;34:262.</a:t>
            </a:r>
          </a:p>
        </p:txBody>
      </p:sp>
    </p:spTree>
    <p:extLst>
      <p:ext uri="{BB962C8B-B14F-4D97-AF65-F5344CB8AC3E}">
        <p14:creationId xmlns:p14="http://schemas.microsoft.com/office/powerpoint/2010/main" val="3197594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Premenstrual </a:t>
            </a:r>
            <a:r>
              <a:rPr lang="en-IN" dirty="0" smtClean="0"/>
              <a:t>Syndrome</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14743599"/>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68710" y="6176963"/>
            <a:ext cx="8318090" cy="646331"/>
          </a:xfrm>
          <a:prstGeom prst="rect">
            <a:avLst/>
          </a:prstGeom>
          <a:noFill/>
        </p:spPr>
        <p:txBody>
          <a:bodyPr wrap="square" rtlCol="0">
            <a:spAutoFit/>
          </a:bodyPr>
          <a:lstStyle/>
          <a:p>
            <a:r>
              <a:rPr lang="en-IN" dirty="0" err="1"/>
              <a:t>Mortola</a:t>
            </a:r>
            <a:r>
              <a:rPr lang="en-IN" dirty="0"/>
              <a:t> JF. Use of GnRH agonists in premenstrual syndrome. </a:t>
            </a:r>
            <a:r>
              <a:rPr lang="en-IN" dirty="0" err="1"/>
              <a:t>Infert</a:t>
            </a:r>
            <a:r>
              <a:rPr lang="en-IN" dirty="0"/>
              <a:t> </a:t>
            </a:r>
            <a:r>
              <a:rPr lang="en-IN" dirty="0" err="1"/>
              <a:t>Reprod</a:t>
            </a:r>
            <a:r>
              <a:rPr lang="en-IN" dirty="0"/>
              <a:t> Med Clinics North Am. 1993;4:51-64</a:t>
            </a:r>
            <a:r>
              <a:rPr lang="en-IN" dirty="0" smtClean="0"/>
              <a:t>.</a:t>
            </a:r>
            <a:endParaRPr lang="en-IN" dirty="0"/>
          </a:p>
        </p:txBody>
      </p:sp>
    </p:spTree>
    <p:extLst>
      <p:ext uri="{BB962C8B-B14F-4D97-AF65-F5344CB8AC3E}">
        <p14:creationId xmlns:p14="http://schemas.microsoft.com/office/powerpoint/2010/main" val="635033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Carcinoma prostate</a:t>
            </a:r>
          </a:p>
        </p:txBody>
      </p:sp>
      <p:sp>
        <p:nvSpPr>
          <p:cNvPr id="3" name="Content Placeholder 2"/>
          <p:cNvSpPr>
            <a:spLocks noGrp="1"/>
          </p:cNvSpPr>
          <p:nvPr>
            <p:ph idx="1"/>
          </p:nvPr>
        </p:nvSpPr>
        <p:spPr/>
        <p:txBody>
          <a:bodyPr/>
          <a:lstStyle/>
          <a:p>
            <a:r>
              <a:rPr lang="en-IN" dirty="0" smtClean="0"/>
              <a:t>Combined with </a:t>
            </a:r>
            <a:r>
              <a:rPr lang="en-IN" dirty="0"/>
              <a:t>an androgen antagonist </a:t>
            </a:r>
            <a:r>
              <a:rPr lang="en-IN" dirty="0" err="1"/>
              <a:t>flutamide</a:t>
            </a:r>
            <a:r>
              <a:rPr lang="en-IN" dirty="0"/>
              <a:t> or </a:t>
            </a:r>
            <a:r>
              <a:rPr lang="en-IN" dirty="0" err="1"/>
              <a:t>bicalutamide</a:t>
            </a:r>
            <a:r>
              <a:rPr lang="en-IN" dirty="0"/>
              <a:t> to prevent the initial flare up of the tumour that occurs due to increase in </a:t>
            </a:r>
            <a:r>
              <a:rPr lang="en-IN" dirty="0" err="1"/>
              <a:t>Gn</a:t>
            </a:r>
            <a:r>
              <a:rPr lang="en-IN" dirty="0"/>
              <a:t> secretion for </a:t>
            </a:r>
            <a:r>
              <a:rPr lang="en-IN" dirty="0" smtClean="0"/>
              <a:t>he </a:t>
            </a:r>
            <a:r>
              <a:rPr lang="en-IN" dirty="0"/>
              <a:t>first 1–2 </a:t>
            </a:r>
            <a:r>
              <a:rPr lang="en-IN" dirty="0" smtClean="0"/>
              <a:t>weeks</a:t>
            </a:r>
          </a:p>
          <a:p>
            <a:r>
              <a:rPr lang="en-IN" dirty="0"/>
              <a:t>Androgen deprivation therapy is the primary medical therapy for prostate </a:t>
            </a:r>
            <a:r>
              <a:rPr lang="en-IN" dirty="0" smtClean="0"/>
              <a:t>cancer</a:t>
            </a:r>
          </a:p>
          <a:p>
            <a:r>
              <a:rPr lang="en-IN" dirty="0"/>
              <a:t>Combined antiandrogen therapy with continuous GnRH agonist and an androgen receptor antagonist is as effective as surgical castration in reducing serum testosterone concentrations and effects. </a:t>
            </a:r>
          </a:p>
        </p:txBody>
      </p:sp>
      <p:sp>
        <p:nvSpPr>
          <p:cNvPr id="4" name="TextBox 3"/>
          <p:cNvSpPr txBox="1"/>
          <p:nvPr/>
        </p:nvSpPr>
        <p:spPr>
          <a:xfrm>
            <a:off x="339213" y="6334780"/>
            <a:ext cx="8465574" cy="523220"/>
          </a:xfrm>
          <a:prstGeom prst="rect">
            <a:avLst/>
          </a:prstGeom>
          <a:noFill/>
        </p:spPr>
        <p:txBody>
          <a:bodyPr wrap="square" rtlCol="0">
            <a:spAutoFit/>
          </a:bodyPr>
          <a:lstStyle/>
          <a:p>
            <a:r>
              <a:rPr lang="en-IN" sz="1400" dirty="0"/>
              <a:t>Trevor, Anthony J, and Bertram G </a:t>
            </a:r>
            <a:r>
              <a:rPr lang="en-IN" sz="1400" dirty="0" err="1"/>
              <a:t>Katzung</a:t>
            </a:r>
            <a:r>
              <a:rPr lang="en-IN" sz="1400" dirty="0"/>
              <a:t>. </a:t>
            </a:r>
            <a:r>
              <a:rPr lang="en-IN" sz="1400" dirty="0" err="1"/>
              <a:t>Katzung</a:t>
            </a:r>
            <a:r>
              <a:rPr lang="en-IN" sz="1400" dirty="0"/>
              <a:t> Et Trevor's Pharmacology. New York [</a:t>
            </a:r>
            <a:r>
              <a:rPr lang="en-IN" sz="1400" dirty="0" err="1"/>
              <a:t>u.a</a:t>
            </a:r>
            <a:r>
              <a:rPr lang="en-IN" sz="1400" dirty="0"/>
              <a:t>.]: McGraw-Hill Medical, Lange, </a:t>
            </a:r>
            <a:r>
              <a:rPr lang="en-IN" sz="1400" dirty="0" smtClean="0"/>
              <a:t>2015. </a:t>
            </a:r>
            <a:r>
              <a:rPr lang="en-IN" sz="1400" dirty="0"/>
              <a:t>Print.</a:t>
            </a:r>
          </a:p>
        </p:txBody>
      </p:sp>
    </p:spTree>
    <p:extLst>
      <p:ext uri="{BB962C8B-B14F-4D97-AF65-F5344CB8AC3E}">
        <p14:creationId xmlns:p14="http://schemas.microsoft.com/office/powerpoint/2010/main" val="5873425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Male infertility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5132808"/>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39213" y="6334780"/>
            <a:ext cx="8465574" cy="523220"/>
          </a:xfrm>
          <a:prstGeom prst="rect">
            <a:avLst/>
          </a:prstGeom>
          <a:noFill/>
        </p:spPr>
        <p:txBody>
          <a:bodyPr wrap="square" rtlCol="0">
            <a:spAutoFit/>
          </a:bodyPr>
          <a:lstStyle/>
          <a:p>
            <a:r>
              <a:rPr lang="en-IN" sz="1400" dirty="0"/>
              <a:t>Trevor, Anthony J, and Bertram G </a:t>
            </a:r>
            <a:r>
              <a:rPr lang="en-IN" sz="1400" dirty="0" err="1"/>
              <a:t>Katzung</a:t>
            </a:r>
            <a:r>
              <a:rPr lang="en-IN" sz="1400" dirty="0"/>
              <a:t>. </a:t>
            </a:r>
            <a:r>
              <a:rPr lang="en-IN" sz="1400" dirty="0" err="1"/>
              <a:t>Katzung</a:t>
            </a:r>
            <a:r>
              <a:rPr lang="en-IN" sz="1400" dirty="0"/>
              <a:t> Et Trevor's Pharmacology. New York [</a:t>
            </a:r>
            <a:r>
              <a:rPr lang="en-IN" sz="1400" dirty="0" err="1"/>
              <a:t>u.a</a:t>
            </a:r>
            <a:r>
              <a:rPr lang="en-IN" sz="1400" dirty="0"/>
              <a:t>.]: McGraw-Hill Medical, Lange, </a:t>
            </a:r>
            <a:r>
              <a:rPr lang="en-IN" sz="1400" dirty="0" smtClean="0"/>
              <a:t>2015. </a:t>
            </a:r>
            <a:r>
              <a:rPr lang="en-IN" sz="1400" dirty="0"/>
              <a:t>Print.</a:t>
            </a:r>
          </a:p>
        </p:txBody>
      </p:sp>
    </p:spTree>
    <p:extLst>
      <p:ext uri="{BB962C8B-B14F-4D97-AF65-F5344CB8AC3E}">
        <p14:creationId xmlns:p14="http://schemas.microsoft.com/office/powerpoint/2010/main" val="28773322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Tested in other conditions</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5118333"/>
              </p:ext>
            </p:extLst>
          </p:nvPr>
        </p:nvGraphicFramePr>
        <p:xfrm>
          <a:off x="628650" y="1353676"/>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17987" y="5705014"/>
            <a:ext cx="8819536" cy="1169551"/>
          </a:xfrm>
          <a:prstGeom prst="rect">
            <a:avLst/>
          </a:prstGeom>
          <a:noFill/>
        </p:spPr>
        <p:txBody>
          <a:bodyPr wrap="square" rtlCol="0">
            <a:spAutoFit/>
          </a:bodyPr>
          <a:lstStyle/>
          <a:p>
            <a:r>
              <a:rPr lang="en-IN" sz="1400" dirty="0"/>
              <a:t>Rubio MA, Cabranes JA, Schally AV, et al. Prolactin lowering effect of luteinizing hormone-releasing hormone agonist administration in </a:t>
            </a:r>
            <a:r>
              <a:rPr lang="en-IN" sz="1400" dirty="0" err="1"/>
              <a:t>prolactinoma</a:t>
            </a:r>
            <a:r>
              <a:rPr lang="en-IN" sz="1400" dirty="0"/>
              <a:t> patients. J </a:t>
            </a:r>
            <a:r>
              <a:rPr lang="en-IN" sz="1400" dirty="0" err="1"/>
              <a:t>Clin</a:t>
            </a:r>
            <a:r>
              <a:rPr lang="en-IN" sz="1400" dirty="0"/>
              <a:t> </a:t>
            </a:r>
            <a:r>
              <a:rPr lang="en-IN" sz="1400" dirty="0" err="1"/>
              <a:t>Endocrinol</a:t>
            </a:r>
            <a:r>
              <a:rPr lang="en-IN" sz="1400" dirty="0"/>
              <a:t> </a:t>
            </a:r>
            <a:r>
              <a:rPr lang="en-IN" sz="1400" dirty="0" err="1"/>
              <a:t>Metab</a:t>
            </a:r>
            <a:r>
              <a:rPr lang="en-IN" sz="1400" dirty="0"/>
              <a:t>. 1989;69:444.</a:t>
            </a:r>
          </a:p>
          <a:p>
            <a:r>
              <a:rPr lang="en-IN" sz="1400" dirty="0"/>
              <a:t>Mathias JR, Ferguson KL, Clench MH. Debilitating functional bowel disease controlled by leuprolide acetate GnRH </a:t>
            </a:r>
            <a:r>
              <a:rPr lang="en-IN" sz="1400" dirty="0" err="1"/>
              <a:t>analog</a:t>
            </a:r>
            <a:r>
              <a:rPr lang="en-IN" sz="1400" dirty="0"/>
              <a:t>. Dig Dis Sci. 1989;34:761.</a:t>
            </a:r>
          </a:p>
          <a:p>
            <a:r>
              <a:rPr lang="en-IN" sz="1400" dirty="0"/>
              <a:t>Anderson KE. LHRH analogues for hormonal manipulation in acute intermittent </a:t>
            </a:r>
            <a:r>
              <a:rPr lang="en-IN" sz="1400" dirty="0" err="1"/>
              <a:t>porphyia</a:t>
            </a:r>
            <a:r>
              <a:rPr lang="en-IN" sz="1400" dirty="0"/>
              <a:t>. </a:t>
            </a:r>
            <a:r>
              <a:rPr lang="en-IN" sz="1400" dirty="0" err="1"/>
              <a:t>Semin</a:t>
            </a:r>
            <a:r>
              <a:rPr lang="en-IN" sz="1400" dirty="0"/>
              <a:t> </a:t>
            </a:r>
            <a:r>
              <a:rPr lang="en-IN" sz="1400" dirty="0" err="1"/>
              <a:t>Hematol</a:t>
            </a:r>
            <a:r>
              <a:rPr lang="en-IN" sz="1400" dirty="0"/>
              <a:t>. 1989;26:10.</a:t>
            </a:r>
          </a:p>
        </p:txBody>
      </p:sp>
    </p:spTree>
    <p:extLst>
      <p:ext uri="{BB962C8B-B14F-4D97-AF65-F5344CB8AC3E}">
        <p14:creationId xmlns:p14="http://schemas.microsoft.com/office/powerpoint/2010/main" val="2273002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080654" y="1274618"/>
            <a:ext cx="6830291" cy="4154984"/>
          </a:xfrm>
          <a:prstGeom prst="rect">
            <a:avLst/>
          </a:prstGeom>
          <a:noFill/>
        </p:spPr>
        <p:txBody>
          <a:bodyPr wrap="square" rtlCol="0">
            <a:spAutoFit/>
          </a:bodyPr>
          <a:lstStyle/>
          <a:p>
            <a:pPr algn="ctr"/>
            <a:r>
              <a:rPr lang="en-IN" sz="6600" dirty="0" smtClean="0"/>
              <a:t>Side Effects </a:t>
            </a:r>
          </a:p>
          <a:p>
            <a:pPr algn="ctr"/>
            <a:r>
              <a:rPr lang="en-IN" sz="6600" dirty="0" smtClean="0"/>
              <a:t>= </a:t>
            </a:r>
          </a:p>
          <a:p>
            <a:pPr algn="ctr"/>
            <a:r>
              <a:rPr lang="en-IN" sz="6600" dirty="0" smtClean="0"/>
              <a:t>Menopausal Symptoms</a:t>
            </a:r>
            <a:endParaRPr lang="en-IN" sz="6600" dirty="0"/>
          </a:p>
        </p:txBody>
      </p:sp>
    </p:spTree>
    <p:extLst>
      <p:ext uri="{BB962C8B-B14F-4D97-AF65-F5344CB8AC3E}">
        <p14:creationId xmlns:p14="http://schemas.microsoft.com/office/powerpoint/2010/main" val="417422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p:spPr>
        <p:txBody>
          <a:bodyPr/>
          <a:lstStyle/>
          <a:p>
            <a:pPr algn="ctr"/>
            <a:r>
              <a:rPr lang="en-IN" dirty="0" smtClean="0"/>
              <a:t>GnRH Pathway</a:t>
            </a:r>
            <a:endParaRPr lang="en-IN"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67345" y="1690689"/>
            <a:ext cx="5237019" cy="4516147"/>
          </a:xfrm>
        </p:spPr>
      </p:pic>
    </p:spTree>
    <p:extLst>
      <p:ext uri="{BB962C8B-B14F-4D97-AF65-F5344CB8AC3E}">
        <p14:creationId xmlns:p14="http://schemas.microsoft.com/office/powerpoint/2010/main" val="9417651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365126"/>
            <a:ext cx="7886700" cy="667261"/>
          </a:xfrm>
        </p:spPr>
        <p:txBody>
          <a:bodyPr>
            <a:normAutofit fontScale="90000"/>
          </a:bodyPr>
          <a:lstStyle/>
          <a:p>
            <a:r>
              <a:rPr lang="en-IN" dirty="0" smtClean="0"/>
              <a:t>Side Effects</a:t>
            </a:r>
            <a:endParaRPr lang="en-IN" dirty="0"/>
          </a:p>
        </p:txBody>
      </p:sp>
      <p:sp>
        <p:nvSpPr>
          <p:cNvPr id="5" name="Content Placeholder 4"/>
          <p:cNvSpPr>
            <a:spLocks noGrp="1"/>
          </p:cNvSpPr>
          <p:nvPr>
            <p:ph idx="1"/>
          </p:nvPr>
        </p:nvSpPr>
        <p:spPr>
          <a:xfrm>
            <a:off x="628650" y="1032386"/>
            <a:ext cx="7886700" cy="5383161"/>
          </a:xfrm>
        </p:spPr>
        <p:txBody>
          <a:bodyPr>
            <a:normAutofit lnSpcReduction="10000"/>
          </a:bodyPr>
          <a:lstStyle/>
          <a:p>
            <a:r>
              <a:rPr lang="en-IN" dirty="0" err="1" smtClean="0"/>
              <a:t>Gonadorelin</a:t>
            </a:r>
            <a:endParaRPr lang="en-IN" dirty="0"/>
          </a:p>
          <a:p>
            <a:pPr lvl="1"/>
            <a:r>
              <a:rPr lang="en-IN" dirty="0" smtClean="0"/>
              <a:t>Headache, </a:t>
            </a:r>
            <a:r>
              <a:rPr lang="en-IN" dirty="0"/>
              <a:t>light-headedness, nausea, and flushing. Local swelling often occurs at subcutaneous injection </a:t>
            </a:r>
            <a:r>
              <a:rPr lang="en-IN" dirty="0" smtClean="0"/>
              <a:t>sites</a:t>
            </a:r>
          </a:p>
          <a:p>
            <a:pPr lvl="1"/>
            <a:r>
              <a:rPr lang="en-IN" dirty="0" smtClean="0"/>
              <a:t>Generalized </a:t>
            </a:r>
            <a:r>
              <a:rPr lang="en-IN" dirty="0"/>
              <a:t>hypersensitivity </a:t>
            </a:r>
            <a:r>
              <a:rPr lang="en-IN" dirty="0" smtClean="0"/>
              <a:t>dermatitis, </a:t>
            </a:r>
            <a:r>
              <a:rPr lang="en-IN" dirty="0"/>
              <a:t>Rare acute hypersensitivity </a:t>
            </a:r>
            <a:r>
              <a:rPr lang="en-IN" dirty="0" smtClean="0"/>
              <a:t>reactions include </a:t>
            </a:r>
            <a:r>
              <a:rPr lang="en-IN" dirty="0"/>
              <a:t>bronchospasm and anaphylaxis</a:t>
            </a:r>
            <a:r>
              <a:rPr lang="en-IN" dirty="0" smtClean="0"/>
              <a:t>.</a:t>
            </a:r>
          </a:p>
          <a:p>
            <a:r>
              <a:rPr lang="en-IN" dirty="0"/>
              <a:t>Continuous treatment of </a:t>
            </a:r>
            <a:r>
              <a:rPr lang="en-IN" dirty="0" smtClean="0"/>
              <a:t>women -  GnRH agonist</a:t>
            </a:r>
          </a:p>
          <a:p>
            <a:pPr lvl="1"/>
            <a:r>
              <a:rPr lang="en-IN" b="1" dirty="0" smtClean="0"/>
              <a:t>Typical symptoms </a:t>
            </a:r>
            <a:r>
              <a:rPr lang="en-IN" b="1" dirty="0"/>
              <a:t>of </a:t>
            </a:r>
            <a:r>
              <a:rPr lang="en-IN" b="1" dirty="0" smtClean="0"/>
              <a:t>menopause</a:t>
            </a:r>
            <a:r>
              <a:rPr lang="en-IN" dirty="0" smtClean="0"/>
              <a:t>, which </a:t>
            </a:r>
            <a:r>
              <a:rPr lang="en-IN" dirty="0"/>
              <a:t>include hot flushes, sweats, and headaches. Depression, diminished libido, generalized pain, vaginal dryness, and breast </a:t>
            </a:r>
            <a:r>
              <a:rPr lang="en-IN" dirty="0" smtClean="0"/>
              <a:t>atrophy may </a:t>
            </a:r>
            <a:r>
              <a:rPr lang="en-IN" dirty="0"/>
              <a:t>also occur</a:t>
            </a:r>
            <a:r>
              <a:rPr lang="en-IN" dirty="0" smtClean="0"/>
              <a:t>.</a:t>
            </a:r>
          </a:p>
          <a:p>
            <a:r>
              <a:rPr lang="en-IN" dirty="0"/>
              <a:t>In men treated with continuous GnRH </a:t>
            </a:r>
            <a:r>
              <a:rPr lang="en-IN" dirty="0" smtClean="0"/>
              <a:t>agonist</a:t>
            </a:r>
          </a:p>
          <a:p>
            <a:pPr lvl="1"/>
            <a:r>
              <a:rPr lang="en-IN" dirty="0" smtClean="0"/>
              <a:t>Hot flushes </a:t>
            </a:r>
            <a:r>
              <a:rPr lang="en-IN" dirty="0"/>
              <a:t>and sweats, </a:t>
            </a:r>
            <a:r>
              <a:rPr lang="en-IN" dirty="0" err="1"/>
              <a:t>edema</a:t>
            </a:r>
            <a:r>
              <a:rPr lang="en-IN" dirty="0"/>
              <a:t>, </a:t>
            </a:r>
            <a:r>
              <a:rPr lang="en-IN" dirty="0" smtClean="0"/>
              <a:t>gynecomastia, decreased </a:t>
            </a:r>
            <a:r>
              <a:rPr lang="en-IN" dirty="0"/>
              <a:t>libido, decreased </a:t>
            </a:r>
            <a:r>
              <a:rPr lang="en-IN" dirty="0" err="1"/>
              <a:t>hematocrit</a:t>
            </a:r>
            <a:r>
              <a:rPr lang="en-IN" dirty="0"/>
              <a:t>, reduced bone density, asthenia, and injection site reactions</a:t>
            </a:r>
            <a:endParaRPr lang="en-IN" dirty="0" smtClean="0"/>
          </a:p>
          <a:p>
            <a:endParaRPr lang="en-IN" dirty="0"/>
          </a:p>
        </p:txBody>
      </p:sp>
    </p:spTree>
    <p:extLst>
      <p:ext uri="{BB962C8B-B14F-4D97-AF65-F5344CB8AC3E}">
        <p14:creationId xmlns:p14="http://schemas.microsoft.com/office/powerpoint/2010/main" val="7965721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Recent Advances</a:t>
            </a:r>
            <a:endParaRPr lang="en-IN" dirty="0"/>
          </a:p>
        </p:txBody>
      </p:sp>
      <p:graphicFrame>
        <p:nvGraphicFramePr>
          <p:cNvPr id="4" name="Content Placeholder 3"/>
          <p:cNvGraphicFramePr>
            <a:graphicFrameLocks noGrp="1"/>
          </p:cNvGraphicFramePr>
          <p:nvPr>
            <p:ph idx="1"/>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17987" y="6311899"/>
            <a:ext cx="9026013" cy="523220"/>
          </a:xfrm>
          <a:prstGeom prst="rect">
            <a:avLst/>
          </a:prstGeom>
          <a:noFill/>
        </p:spPr>
        <p:txBody>
          <a:bodyPr wrap="square" rtlCol="0">
            <a:spAutoFit/>
          </a:bodyPr>
          <a:lstStyle/>
          <a:p>
            <a:r>
              <a:rPr lang="en-IN" sz="1400" dirty="0"/>
              <a:t>Futuremedicine.com, (2015). </a:t>
            </a:r>
            <a:r>
              <a:rPr lang="en-IN" sz="1400" dirty="0" err="1"/>
              <a:t>Elagolix</a:t>
            </a:r>
            <a:r>
              <a:rPr lang="en-IN" sz="1400" dirty="0"/>
              <a:t>, a novel, orally bioavailable GnRH antagonist under investigation for the treatment of endometriosis-related pain, Women's Health, Future Medicine</a:t>
            </a:r>
            <a:r>
              <a:rPr lang="en-IN" sz="1400" dirty="0" smtClean="0"/>
              <a:t>.</a:t>
            </a:r>
            <a:endParaRPr lang="en-IN" sz="1400" dirty="0"/>
          </a:p>
        </p:txBody>
      </p:sp>
    </p:spTree>
    <p:extLst>
      <p:ext uri="{BB962C8B-B14F-4D97-AF65-F5344CB8AC3E}">
        <p14:creationId xmlns:p14="http://schemas.microsoft.com/office/powerpoint/2010/main" val="14451233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2387" y="2507226"/>
            <a:ext cx="7123471" cy="1569660"/>
          </a:xfrm>
          <a:prstGeom prst="rect">
            <a:avLst/>
          </a:prstGeom>
          <a:noFill/>
        </p:spPr>
        <p:txBody>
          <a:bodyPr wrap="square" rtlCol="0">
            <a:spAutoFit/>
          </a:bodyPr>
          <a:lstStyle/>
          <a:p>
            <a:pPr algn="ctr"/>
            <a:r>
              <a:rPr lang="en-IN" sz="9600" dirty="0" smtClean="0"/>
              <a:t>Thank You</a:t>
            </a:r>
            <a:endParaRPr lang="en-IN" sz="9600" dirty="0"/>
          </a:p>
        </p:txBody>
      </p:sp>
    </p:spTree>
    <p:extLst>
      <p:ext uri="{BB962C8B-B14F-4D97-AF65-F5344CB8AC3E}">
        <p14:creationId xmlns:p14="http://schemas.microsoft.com/office/powerpoint/2010/main" val="1366537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646256"/>
          </a:xfrm>
        </p:spPr>
        <p:txBody>
          <a:bodyPr>
            <a:normAutofit fontScale="90000"/>
          </a:bodyPr>
          <a:lstStyle/>
          <a:p>
            <a:pPr algn="ctr"/>
            <a:r>
              <a:rPr lang="en-IN" dirty="0" smtClean="0"/>
              <a:t>Pulsatile GnRH</a:t>
            </a:r>
            <a:endParaRPr lang="en-IN" dirty="0"/>
          </a:p>
        </p:txBody>
      </p:sp>
      <p:pic>
        <p:nvPicPr>
          <p:cNvPr id="4" name="Content Placeholder 3"/>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a:stretch/>
        </p:blipFill>
        <p:spPr>
          <a:xfrm>
            <a:off x="-5" y="1011383"/>
            <a:ext cx="9144005" cy="5832000"/>
          </a:xfrm>
        </p:spPr>
      </p:pic>
    </p:spTree>
    <p:extLst>
      <p:ext uri="{BB962C8B-B14F-4D97-AF65-F5344CB8AC3E}">
        <p14:creationId xmlns:p14="http://schemas.microsoft.com/office/powerpoint/2010/main" val="4272988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Need of GnRH Analogues</a:t>
            </a:r>
            <a:endParaRPr lang="en-IN" dirty="0"/>
          </a:p>
        </p:txBody>
      </p:sp>
      <p:sp>
        <p:nvSpPr>
          <p:cNvPr id="3" name="Content Placeholder 2"/>
          <p:cNvSpPr>
            <a:spLocks noGrp="1"/>
          </p:cNvSpPr>
          <p:nvPr>
            <p:ph idx="1"/>
          </p:nvPr>
        </p:nvSpPr>
        <p:spPr>
          <a:xfrm>
            <a:off x="628650" y="1825625"/>
            <a:ext cx="7886700" cy="875372"/>
          </a:xfrm>
        </p:spPr>
        <p:txBody>
          <a:bodyPr/>
          <a:lstStyle/>
          <a:p>
            <a:r>
              <a:rPr lang="en-IN" dirty="0" smtClean="0"/>
              <a:t>Rapidly </a:t>
            </a:r>
            <a:r>
              <a:rPr lang="en-IN" dirty="0"/>
              <a:t>degraded by peptidase and cleared by glomerular filtration. </a:t>
            </a:r>
            <a:r>
              <a:rPr lang="en-IN" dirty="0" smtClean="0"/>
              <a:t>T</a:t>
            </a:r>
            <a:r>
              <a:rPr lang="en-IN" baseline="-25000" dirty="0" smtClean="0"/>
              <a:t>1/2</a:t>
            </a:r>
            <a:r>
              <a:rPr lang="en-IN" dirty="0" smtClean="0"/>
              <a:t> </a:t>
            </a:r>
            <a:r>
              <a:rPr lang="en-IN" dirty="0"/>
              <a:t>is 2 to 4 </a:t>
            </a:r>
            <a:r>
              <a:rPr lang="en-IN" dirty="0" smtClean="0"/>
              <a:t>minutes</a:t>
            </a:r>
          </a:p>
          <a:p>
            <a:endParaRPr lang="en-IN" dirty="0"/>
          </a:p>
        </p:txBody>
      </p:sp>
      <p:sp>
        <p:nvSpPr>
          <p:cNvPr id="4" name="TextBox 3"/>
          <p:cNvSpPr txBox="1"/>
          <p:nvPr/>
        </p:nvSpPr>
        <p:spPr>
          <a:xfrm>
            <a:off x="787792" y="2897945"/>
            <a:ext cx="450166" cy="3170099"/>
          </a:xfrm>
          <a:prstGeom prst="rect">
            <a:avLst/>
          </a:prstGeom>
          <a:noFill/>
        </p:spPr>
        <p:txBody>
          <a:bodyPr wrap="square" rtlCol="0">
            <a:spAutoFit/>
          </a:bodyPr>
          <a:lstStyle/>
          <a:p>
            <a:r>
              <a:rPr lang="en-IN" sz="2000" dirty="0" smtClean="0"/>
              <a:t>1</a:t>
            </a:r>
          </a:p>
          <a:p>
            <a:r>
              <a:rPr lang="en-IN" sz="2000" dirty="0" smtClean="0"/>
              <a:t>2</a:t>
            </a:r>
          </a:p>
          <a:p>
            <a:r>
              <a:rPr lang="en-IN" sz="2000" dirty="0" smtClean="0"/>
              <a:t>3</a:t>
            </a:r>
          </a:p>
          <a:p>
            <a:r>
              <a:rPr lang="en-IN" sz="2000" dirty="0" smtClean="0"/>
              <a:t>4</a:t>
            </a:r>
          </a:p>
          <a:p>
            <a:r>
              <a:rPr lang="en-IN" sz="2000" dirty="0" smtClean="0"/>
              <a:t>5</a:t>
            </a:r>
          </a:p>
          <a:p>
            <a:r>
              <a:rPr lang="en-IN" sz="2000" dirty="0" smtClean="0"/>
              <a:t>6</a:t>
            </a:r>
          </a:p>
          <a:p>
            <a:r>
              <a:rPr lang="en-IN" sz="2000" dirty="0" smtClean="0"/>
              <a:t>7</a:t>
            </a:r>
          </a:p>
          <a:p>
            <a:r>
              <a:rPr lang="en-IN" sz="2000" dirty="0" smtClean="0"/>
              <a:t>8</a:t>
            </a:r>
          </a:p>
          <a:p>
            <a:r>
              <a:rPr lang="en-IN" sz="2000" dirty="0" smtClean="0"/>
              <a:t>9</a:t>
            </a:r>
          </a:p>
          <a:p>
            <a:r>
              <a:rPr lang="en-IN" sz="2000" dirty="0" smtClean="0"/>
              <a:t>10</a:t>
            </a:r>
            <a:endParaRPr lang="en-IN" sz="2000" dirty="0"/>
          </a:p>
        </p:txBody>
      </p:sp>
      <p:sp>
        <p:nvSpPr>
          <p:cNvPr id="5" name="TextBox 4"/>
          <p:cNvSpPr txBox="1"/>
          <p:nvPr/>
        </p:nvSpPr>
        <p:spPr>
          <a:xfrm>
            <a:off x="3151164" y="2897944"/>
            <a:ext cx="450166" cy="3170099"/>
          </a:xfrm>
          <a:prstGeom prst="rect">
            <a:avLst/>
          </a:prstGeom>
          <a:noFill/>
        </p:spPr>
        <p:txBody>
          <a:bodyPr wrap="square" rtlCol="0">
            <a:spAutoFit/>
          </a:bodyPr>
          <a:lstStyle/>
          <a:p>
            <a:r>
              <a:rPr lang="en-IN" sz="2000" dirty="0" smtClean="0"/>
              <a:t>1</a:t>
            </a:r>
          </a:p>
          <a:p>
            <a:r>
              <a:rPr lang="en-IN" sz="2000" dirty="0" smtClean="0"/>
              <a:t>2</a:t>
            </a:r>
          </a:p>
          <a:p>
            <a:r>
              <a:rPr lang="en-IN" sz="2000" dirty="0" smtClean="0"/>
              <a:t>3</a:t>
            </a:r>
          </a:p>
          <a:p>
            <a:r>
              <a:rPr lang="en-IN" sz="2000" dirty="0" smtClean="0"/>
              <a:t>4</a:t>
            </a:r>
          </a:p>
          <a:p>
            <a:r>
              <a:rPr lang="en-IN" sz="2000" dirty="0" smtClean="0"/>
              <a:t>5</a:t>
            </a:r>
          </a:p>
          <a:p>
            <a:r>
              <a:rPr lang="en-IN" sz="2000" b="1" u="sng" dirty="0" smtClean="0"/>
              <a:t>6</a:t>
            </a:r>
          </a:p>
          <a:p>
            <a:r>
              <a:rPr lang="en-IN" sz="2000" dirty="0" smtClean="0"/>
              <a:t>7</a:t>
            </a:r>
          </a:p>
          <a:p>
            <a:r>
              <a:rPr lang="en-IN" sz="2000" dirty="0" smtClean="0"/>
              <a:t>8</a:t>
            </a:r>
          </a:p>
          <a:p>
            <a:r>
              <a:rPr lang="en-IN" sz="2000" dirty="0" smtClean="0"/>
              <a:t>9</a:t>
            </a:r>
          </a:p>
          <a:p>
            <a:r>
              <a:rPr lang="en-IN" sz="2000" b="1" u="sng" dirty="0" smtClean="0"/>
              <a:t>10</a:t>
            </a:r>
            <a:endParaRPr lang="en-IN" sz="2000" b="1" u="sng" dirty="0"/>
          </a:p>
        </p:txBody>
      </p:sp>
      <p:sp>
        <p:nvSpPr>
          <p:cNvPr id="6" name="TextBox 5"/>
          <p:cNvSpPr txBox="1"/>
          <p:nvPr/>
        </p:nvSpPr>
        <p:spPr>
          <a:xfrm>
            <a:off x="5486400" y="2897944"/>
            <a:ext cx="450166" cy="3170099"/>
          </a:xfrm>
          <a:prstGeom prst="rect">
            <a:avLst/>
          </a:prstGeom>
          <a:noFill/>
        </p:spPr>
        <p:txBody>
          <a:bodyPr wrap="square" rtlCol="0">
            <a:spAutoFit/>
          </a:bodyPr>
          <a:lstStyle/>
          <a:p>
            <a:r>
              <a:rPr lang="en-IN" sz="2000" dirty="0" smtClean="0"/>
              <a:t>1</a:t>
            </a:r>
          </a:p>
          <a:p>
            <a:r>
              <a:rPr lang="en-IN" sz="2000" b="1" u="sng" dirty="0" smtClean="0"/>
              <a:t>2</a:t>
            </a:r>
          </a:p>
          <a:p>
            <a:r>
              <a:rPr lang="en-IN" sz="2000" b="1" u="sng" dirty="0" smtClean="0"/>
              <a:t>3</a:t>
            </a:r>
          </a:p>
          <a:p>
            <a:r>
              <a:rPr lang="en-IN" sz="2000" dirty="0" smtClean="0"/>
              <a:t>4</a:t>
            </a:r>
          </a:p>
          <a:p>
            <a:r>
              <a:rPr lang="en-IN" sz="2000" dirty="0" smtClean="0"/>
              <a:t>5</a:t>
            </a:r>
          </a:p>
          <a:p>
            <a:r>
              <a:rPr lang="en-IN" sz="2000" dirty="0" smtClean="0"/>
              <a:t>6</a:t>
            </a:r>
          </a:p>
          <a:p>
            <a:r>
              <a:rPr lang="en-IN" sz="2000" dirty="0" smtClean="0"/>
              <a:t>7</a:t>
            </a:r>
          </a:p>
          <a:p>
            <a:r>
              <a:rPr lang="en-IN" sz="2000" dirty="0" smtClean="0"/>
              <a:t>8</a:t>
            </a:r>
          </a:p>
          <a:p>
            <a:r>
              <a:rPr lang="en-IN" sz="2000" dirty="0" smtClean="0"/>
              <a:t>9</a:t>
            </a:r>
          </a:p>
          <a:p>
            <a:r>
              <a:rPr lang="en-IN" sz="2000" dirty="0" smtClean="0"/>
              <a:t>10</a:t>
            </a:r>
            <a:endParaRPr lang="en-IN" sz="2000" dirty="0"/>
          </a:p>
        </p:txBody>
      </p:sp>
      <p:sp>
        <p:nvSpPr>
          <p:cNvPr id="7" name="TextBox 6"/>
          <p:cNvSpPr txBox="1"/>
          <p:nvPr/>
        </p:nvSpPr>
        <p:spPr>
          <a:xfrm>
            <a:off x="538091" y="6068043"/>
            <a:ext cx="1174652" cy="461665"/>
          </a:xfrm>
          <a:prstGeom prst="rect">
            <a:avLst/>
          </a:prstGeom>
          <a:noFill/>
        </p:spPr>
        <p:txBody>
          <a:bodyPr wrap="square" rtlCol="0">
            <a:spAutoFit/>
          </a:bodyPr>
          <a:lstStyle/>
          <a:p>
            <a:r>
              <a:rPr lang="en-IN" sz="2400" dirty="0" smtClean="0"/>
              <a:t>GnRH</a:t>
            </a:r>
            <a:endParaRPr lang="en-IN" dirty="0"/>
          </a:p>
        </p:txBody>
      </p:sp>
      <p:sp>
        <p:nvSpPr>
          <p:cNvPr id="8" name="TextBox 7"/>
          <p:cNvSpPr txBox="1"/>
          <p:nvPr/>
        </p:nvSpPr>
        <p:spPr>
          <a:xfrm>
            <a:off x="2222697" y="6033274"/>
            <a:ext cx="2335236" cy="461665"/>
          </a:xfrm>
          <a:prstGeom prst="rect">
            <a:avLst/>
          </a:prstGeom>
          <a:noFill/>
        </p:spPr>
        <p:txBody>
          <a:bodyPr wrap="square" rtlCol="0">
            <a:spAutoFit/>
          </a:bodyPr>
          <a:lstStyle/>
          <a:p>
            <a:r>
              <a:rPr lang="en-IN" sz="2400" dirty="0" smtClean="0"/>
              <a:t>GnRH Agonists</a:t>
            </a:r>
            <a:endParaRPr lang="en-IN" dirty="0"/>
          </a:p>
        </p:txBody>
      </p:sp>
      <p:sp>
        <p:nvSpPr>
          <p:cNvPr id="9" name="TextBox 8"/>
          <p:cNvSpPr txBox="1"/>
          <p:nvPr/>
        </p:nvSpPr>
        <p:spPr>
          <a:xfrm>
            <a:off x="4431323" y="6033273"/>
            <a:ext cx="2560320" cy="461665"/>
          </a:xfrm>
          <a:prstGeom prst="rect">
            <a:avLst/>
          </a:prstGeom>
          <a:noFill/>
        </p:spPr>
        <p:txBody>
          <a:bodyPr wrap="square" rtlCol="0">
            <a:spAutoFit/>
          </a:bodyPr>
          <a:lstStyle/>
          <a:p>
            <a:r>
              <a:rPr lang="en-IN" sz="2400" dirty="0" smtClean="0"/>
              <a:t>GnRH Antagonists</a:t>
            </a:r>
            <a:endParaRPr lang="en-IN" dirty="0"/>
          </a:p>
        </p:txBody>
      </p:sp>
      <p:sp>
        <p:nvSpPr>
          <p:cNvPr id="10" name="TextBox 9"/>
          <p:cNvSpPr txBox="1"/>
          <p:nvPr/>
        </p:nvSpPr>
        <p:spPr>
          <a:xfrm>
            <a:off x="7920110" y="2897944"/>
            <a:ext cx="450166" cy="3170099"/>
          </a:xfrm>
          <a:prstGeom prst="rect">
            <a:avLst/>
          </a:prstGeom>
          <a:noFill/>
        </p:spPr>
        <p:txBody>
          <a:bodyPr wrap="square" rtlCol="0">
            <a:spAutoFit/>
          </a:bodyPr>
          <a:lstStyle/>
          <a:p>
            <a:r>
              <a:rPr lang="en-IN" sz="2000" dirty="0" smtClean="0"/>
              <a:t>1</a:t>
            </a:r>
          </a:p>
          <a:p>
            <a:r>
              <a:rPr lang="en-IN" sz="2000" dirty="0" smtClean="0"/>
              <a:t>2</a:t>
            </a:r>
          </a:p>
          <a:p>
            <a:r>
              <a:rPr lang="en-IN" sz="2000" dirty="0" smtClean="0"/>
              <a:t>3</a:t>
            </a:r>
          </a:p>
          <a:p>
            <a:r>
              <a:rPr lang="en-IN" sz="2000" dirty="0" smtClean="0"/>
              <a:t>4</a:t>
            </a:r>
          </a:p>
          <a:p>
            <a:r>
              <a:rPr lang="en-IN" sz="2000" dirty="0" smtClean="0"/>
              <a:t>5</a:t>
            </a:r>
          </a:p>
          <a:p>
            <a:r>
              <a:rPr lang="en-IN" sz="2000" dirty="0" smtClean="0"/>
              <a:t>6</a:t>
            </a:r>
          </a:p>
          <a:p>
            <a:r>
              <a:rPr lang="en-IN" sz="2000" dirty="0" smtClean="0"/>
              <a:t>7</a:t>
            </a:r>
          </a:p>
          <a:p>
            <a:r>
              <a:rPr lang="en-IN" sz="2000" dirty="0" smtClean="0"/>
              <a:t>8</a:t>
            </a:r>
          </a:p>
          <a:p>
            <a:r>
              <a:rPr lang="en-IN" sz="2000" dirty="0" smtClean="0"/>
              <a:t>9</a:t>
            </a:r>
          </a:p>
          <a:p>
            <a:r>
              <a:rPr lang="en-IN" sz="2000" strike="sngStrike" dirty="0" smtClean="0"/>
              <a:t>10</a:t>
            </a:r>
            <a:endParaRPr lang="en-IN" sz="2000" strike="sngStrike" dirty="0"/>
          </a:p>
        </p:txBody>
      </p:sp>
      <p:sp>
        <p:nvSpPr>
          <p:cNvPr id="11" name="TextBox 10"/>
          <p:cNvSpPr txBox="1"/>
          <p:nvPr/>
        </p:nvSpPr>
        <p:spPr>
          <a:xfrm>
            <a:off x="7118251" y="6033272"/>
            <a:ext cx="1913207" cy="707886"/>
          </a:xfrm>
          <a:prstGeom prst="rect">
            <a:avLst/>
          </a:prstGeom>
          <a:noFill/>
        </p:spPr>
        <p:txBody>
          <a:bodyPr wrap="square" rtlCol="0">
            <a:spAutoFit/>
          </a:bodyPr>
          <a:lstStyle/>
          <a:p>
            <a:pPr algn="ctr"/>
            <a:r>
              <a:rPr lang="en-IN" sz="2000" dirty="0" smtClean="0"/>
              <a:t>Increased binding affinity</a:t>
            </a:r>
            <a:endParaRPr lang="en-IN" sz="1600" dirty="0"/>
          </a:p>
        </p:txBody>
      </p:sp>
    </p:spTree>
    <p:extLst>
      <p:ext uri="{BB962C8B-B14F-4D97-AF65-F5344CB8AC3E}">
        <p14:creationId xmlns:p14="http://schemas.microsoft.com/office/powerpoint/2010/main" val="124668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2" name="Rectangle 404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1999" y="0"/>
            <a:ext cx="4572001"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https://lh3.googleusercontent.com/WnFgPrJ07bHIgUSverGEbFLTSJaij46KhyhLXC1B8FqRBzATtuFEweuMAmLWAnwKD40MnrG1oWKKdTd1GtteK0thtToyB47tUtNnoaRDQ9atXNQnLtpTsgdJT6Vw7uBVp_4CoZLj"/>
          <p:cNvPicPr>
            <a:picLocks noChangeAspect="1" noChangeArrowheads="1"/>
          </p:cNvPicPr>
          <p:nvPr/>
        </p:nvPicPr>
        <p:blipFill rotWithShape="1">
          <a:blip r:embed="rId3">
            <a:extLst>
              <a:ext uri="{28A0092B-C50C-407E-A947-70E740481C1C}">
                <a14:useLocalDpi xmlns:a14="http://schemas.microsoft.com/office/drawing/2010/main" val="0"/>
              </a:ext>
            </a:extLst>
          </a:blip>
          <a:srcRect/>
          <a:stretch/>
        </p:blipFill>
        <p:spPr bwMode="auto">
          <a:xfrm>
            <a:off x="893896" y="105564"/>
            <a:ext cx="2968319" cy="6372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800598" y="365125"/>
            <a:ext cx="3886202" cy="1828800"/>
          </a:xfrm>
        </p:spPr>
        <p:txBody>
          <a:bodyPr>
            <a:noAutofit/>
          </a:bodyPr>
          <a:lstStyle/>
          <a:p>
            <a:r>
              <a:rPr lang="en-IN" sz="2000" dirty="0" smtClean="0">
                <a:latin typeface="+mn-lt"/>
              </a:rPr>
              <a:t>Action </a:t>
            </a:r>
            <a:r>
              <a:rPr lang="en-IN" sz="2000" dirty="0">
                <a:latin typeface="+mn-lt"/>
              </a:rPr>
              <a:t>of </a:t>
            </a:r>
            <a:r>
              <a:rPr lang="en-IN" sz="2000" b="1" dirty="0">
                <a:latin typeface="+mn-lt"/>
              </a:rPr>
              <a:t>native GnRH </a:t>
            </a:r>
            <a:r>
              <a:rPr lang="en-IN" sz="2000" dirty="0">
                <a:latin typeface="+mn-lt"/>
              </a:rPr>
              <a:t>on a </a:t>
            </a:r>
            <a:r>
              <a:rPr lang="en-IN" sz="2000" dirty="0" err="1">
                <a:latin typeface="+mn-lt"/>
              </a:rPr>
              <a:t>gonadotroph</a:t>
            </a:r>
            <a:r>
              <a:rPr lang="en-IN" sz="2000" dirty="0">
                <a:latin typeface="+mn-lt"/>
              </a:rPr>
              <a:t>; binding of GnRH to the receptor results in FSH and LH secretion. FSH and LH, in turn, stimulate the gonads to produce steroid hormones</a:t>
            </a:r>
          </a:p>
        </p:txBody>
      </p:sp>
      <p:sp>
        <p:nvSpPr>
          <p:cNvPr id="4" name="TextBox 3"/>
          <p:cNvSpPr txBox="1"/>
          <p:nvPr/>
        </p:nvSpPr>
        <p:spPr>
          <a:xfrm>
            <a:off x="4800598" y="2168180"/>
            <a:ext cx="3886202" cy="2246769"/>
          </a:xfrm>
          <a:prstGeom prst="rect">
            <a:avLst/>
          </a:prstGeom>
          <a:noFill/>
        </p:spPr>
        <p:txBody>
          <a:bodyPr wrap="square" rtlCol="0">
            <a:spAutoFit/>
          </a:bodyPr>
          <a:lstStyle/>
          <a:p>
            <a:r>
              <a:rPr lang="en-IN" sz="2000" b="1" dirty="0"/>
              <a:t>GnRH agonist </a:t>
            </a:r>
            <a:r>
              <a:rPr lang="en-IN" sz="2000" dirty="0"/>
              <a:t>to the </a:t>
            </a:r>
            <a:r>
              <a:rPr lang="en-IN" sz="2000" dirty="0" err="1"/>
              <a:t>gonadotroph</a:t>
            </a:r>
            <a:r>
              <a:rPr lang="en-IN" sz="2000" dirty="0"/>
              <a:t> receptor </a:t>
            </a:r>
            <a:r>
              <a:rPr lang="en-IN" sz="2000" dirty="0" smtClean="0"/>
              <a:t>- initial </a:t>
            </a:r>
            <a:r>
              <a:rPr lang="en-IN" sz="2000" dirty="0"/>
              <a:t>stimulation of FSH and LH, but subsequently suppression of gonadotropins occurs, with the resulting suppression of gonadal steroid production</a:t>
            </a:r>
          </a:p>
        </p:txBody>
      </p:sp>
      <p:sp>
        <p:nvSpPr>
          <p:cNvPr id="5" name="TextBox 4"/>
          <p:cNvSpPr txBox="1"/>
          <p:nvPr/>
        </p:nvSpPr>
        <p:spPr>
          <a:xfrm>
            <a:off x="4800598" y="4493623"/>
            <a:ext cx="4095208" cy="1938992"/>
          </a:xfrm>
          <a:prstGeom prst="rect">
            <a:avLst/>
          </a:prstGeom>
          <a:noFill/>
        </p:spPr>
        <p:txBody>
          <a:bodyPr wrap="square" rtlCol="0">
            <a:spAutoFit/>
          </a:bodyPr>
          <a:lstStyle/>
          <a:p>
            <a:r>
              <a:rPr lang="en-IN" sz="2000" b="1" dirty="0"/>
              <a:t>GnRH antagonist</a:t>
            </a:r>
            <a:r>
              <a:rPr lang="en-IN" sz="2000" dirty="0"/>
              <a:t> to the </a:t>
            </a:r>
            <a:r>
              <a:rPr lang="en-IN" sz="2000" dirty="0" err="1"/>
              <a:t>gonadotroph</a:t>
            </a:r>
            <a:r>
              <a:rPr lang="en-IN" sz="2000" dirty="0"/>
              <a:t> receptor stimulates an immediate downregulation and desensitization, with resulting suppression of gonadotropin secretion and gonadal steroid production</a:t>
            </a:r>
          </a:p>
        </p:txBody>
      </p:sp>
    </p:spTree>
    <p:extLst>
      <p:ext uri="{BB962C8B-B14F-4D97-AF65-F5344CB8AC3E}">
        <p14:creationId xmlns:p14="http://schemas.microsoft.com/office/powerpoint/2010/main" val="950908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26365"/>
          </a:xfrm>
        </p:spPr>
        <p:txBody>
          <a:bodyPr/>
          <a:lstStyle/>
          <a:p>
            <a:r>
              <a:rPr lang="en-IN" dirty="0" err="1"/>
              <a:t>Gonadorelin</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5595345"/>
              </p:ext>
            </p:extLst>
          </p:nvPr>
        </p:nvGraphicFramePr>
        <p:xfrm>
          <a:off x="628650" y="1191491"/>
          <a:ext cx="7886700" cy="54309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13607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784801"/>
          </a:xfrm>
        </p:spPr>
        <p:txBody>
          <a:bodyPr/>
          <a:lstStyle/>
          <a:p>
            <a:r>
              <a:rPr lang="en-IN" dirty="0" smtClean="0"/>
              <a:t>GnRH Agonists</a:t>
            </a:r>
            <a:endParaRPr lang="en-IN"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21560860"/>
              </p:ext>
            </p:extLst>
          </p:nvPr>
        </p:nvGraphicFramePr>
        <p:xfrm>
          <a:off x="628650" y="1149927"/>
          <a:ext cx="7886700" cy="54309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5392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GnRH Agonists</a:t>
            </a:r>
          </a:p>
        </p:txBody>
      </p:sp>
      <p:sp>
        <p:nvSpPr>
          <p:cNvPr id="3" name="Content Placeholder 2"/>
          <p:cNvSpPr>
            <a:spLocks noGrp="1"/>
          </p:cNvSpPr>
          <p:nvPr>
            <p:ph idx="1"/>
          </p:nvPr>
        </p:nvSpPr>
        <p:spPr/>
        <p:txBody>
          <a:bodyPr>
            <a:normAutofit/>
          </a:bodyPr>
          <a:lstStyle/>
          <a:p>
            <a:r>
              <a:rPr lang="en-IN" dirty="0"/>
              <a:t>Continuous administration </a:t>
            </a:r>
            <a:r>
              <a:rPr lang="en-IN" dirty="0" smtClean="0"/>
              <a:t>- </a:t>
            </a:r>
            <a:r>
              <a:rPr lang="en-IN" b="1" dirty="0" smtClean="0"/>
              <a:t>biphasic response </a:t>
            </a:r>
          </a:p>
          <a:p>
            <a:r>
              <a:rPr lang="en-IN" dirty="0" smtClean="0"/>
              <a:t>1</a:t>
            </a:r>
            <a:r>
              <a:rPr lang="en-IN" baseline="30000" dirty="0" smtClean="0"/>
              <a:t>st</a:t>
            </a:r>
            <a:r>
              <a:rPr lang="en-IN" dirty="0" smtClean="0"/>
              <a:t> 7–10 </a:t>
            </a:r>
            <a:r>
              <a:rPr lang="en-IN" dirty="0"/>
              <a:t>days, an </a:t>
            </a:r>
            <a:r>
              <a:rPr lang="en-IN" dirty="0" smtClean="0"/>
              <a:t>agonist effect; </a:t>
            </a:r>
            <a:r>
              <a:rPr lang="en-IN" dirty="0"/>
              <a:t>this initial phase </a:t>
            </a:r>
            <a:r>
              <a:rPr lang="en-IN" dirty="0" smtClean="0"/>
              <a:t>is </a:t>
            </a:r>
            <a:r>
              <a:rPr lang="en-IN" dirty="0"/>
              <a:t>referred to as a </a:t>
            </a:r>
            <a:r>
              <a:rPr lang="en-IN" b="1" dirty="0" smtClean="0"/>
              <a:t>flare</a:t>
            </a:r>
          </a:p>
          <a:p>
            <a:r>
              <a:rPr lang="en-IN" dirty="0" smtClean="0"/>
              <a:t>After </a:t>
            </a:r>
            <a:r>
              <a:rPr lang="en-IN" dirty="0"/>
              <a:t>this period, the continued presence of GnRH results in an </a:t>
            </a:r>
            <a:r>
              <a:rPr lang="en-IN" b="1" dirty="0"/>
              <a:t>inhibitory action </a:t>
            </a:r>
            <a:r>
              <a:rPr lang="en-IN" dirty="0" smtClean="0"/>
              <a:t>-  </a:t>
            </a:r>
            <a:r>
              <a:rPr lang="en-IN" dirty="0"/>
              <a:t>drop in the concentration of gonadotropins and gonadal steroids (</a:t>
            </a:r>
            <a:r>
              <a:rPr lang="en-IN" dirty="0" err="1"/>
              <a:t>ie</a:t>
            </a:r>
            <a:r>
              <a:rPr lang="en-IN" dirty="0"/>
              <a:t>, hypogonadotropic </a:t>
            </a:r>
            <a:r>
              <a:rPr lang="en-IN" dirty="0" err="1"/>
              <a:t>hypogonadal</a:t>
            </a:r>
            <a:r>
              <a:rPr lang="en-IN" dirty="0"/>
              <a:t> state</a:t>
            </a:r>
            <a:r>
              <a:rPr lang="en-IN" dirty="0" smtClean="0"/>
              <a:t>)</a:t>
            </a:r>
          </a:p>
          <a:p>
            <a:r>
              <a:rPr lang="en-IN" dirty="0" smtClean="0"/>
              <a:t>The </a:t>
            </a:r>
            <a:r>
              <a:rPr lang="en-IN" dirty="0"/>
              <a:t>inhibitory </a:t>
            </a:r>
            <a:r>
              <a:rPr lang="en-IN" dirty="0" smtClean="0"/>
              <a:t>action- receptor </a:t>
            </a:r>
            <a:r>
              <a:rPr lang="en-IN" dirty="0"/>
              <a:t>down-regulation and changes in the </a:t>
            </a:r>
            <a:r>
              <a:rPr lang="en-IN" dirty="0" err="1"/>
              <a:t>signaling</a:t>
            </a:r>
            <a:r>
              <a:rPr lang="en-IN" dirty="0"/>
              <a:t> pathways activated by GnRH.</a:t>
            </a:r>
          </a:p>
        </p:txBody>
      </p:sp>
      <p:sp>
        <p:nvSpPr>
          <p:cNvPr id="4" name="TextBox 3"/>
          <p:cNvSpPr txBox="1"/>
          <p:nvPr/>
        </p:nvSpPr>
        <p:spPr>
          <a:xfrm>
            <a:off x="309716" y="6176963"/>
            <a:ext cx="8465574" cy="646331"/>
          </a:xfrm>
          <a:prstGeom prst="rect">
            <a:avLst/>
          </a:prstGeom>
          <a:noFill/>
        </p:spPr>
        <p:txBody>
          <a:bodyPr wrap="square" rtlCol="0">
            <a:spAutoFit/>
          </a:bodyPr>
          <a:lstStyle/>
          <a:p>
            <a:r>
              <a:rPr lang="en-IN" dirty="0"/>
              <a:t>Trevor, Anthony J, and Bertram G </a:t>
            </a:r>
            <a:r>
              <a:rPr lang="en-IN" dirty="0" err="1"/>
              <a:t>Katzung</a:t>
            </a:r>
            <a:r>
              <a:rPr lang="en-IN" dirty="0"/>
              <a:t>. </a:t>
            </a:r>
            <a:r>
              <a:rPr lang="en-IN" dirty="0" err="1"/>
              <a:t>Katzung</a:t>
            </a:r>
            <a:r>
              <a:rPr lang="en-IN" dirty="0"/>
              <a:t> Et Trevor's Pharmacology. New York [</a:t>
            </a:r>
            <a:r>
              <a:rPr lang="en-IN" dirty="0" err="1"/>
              <a:t>u.a</a:t>
            </a:r>
            <a:r>
              <a:rPr lang="en-IN" dirty="0"/>
              <a:t>.]: McGraw-Hill Medical, Lange, </a:t>
            </a:r>
            <a:r>
              <a:rPr lang="en-IN" dirty="0" smtClean="0"/>
              <a:t>2015. </a:t>
            </a:r>
            <a:r>
              <a:rPr lang="en-IN" dirty="0"/>
              <a:t>Print.</a:t>
            </a:r>
          </a:p>
        </p:txBody>
      </p:sp>
    </p:spTree>
    <p:extLst>
      <p:ext uri="{BB962C8B-B14F-4D97-AF65-F5344CB8AC3E}">
        <p14:creationId xmlns:p14="http://schemas.microsoft.com/office/powerpoint/2010/main" val="35567147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426</TotalTime>
  <Words>2853</Words>
  <Application>Microsoft Office PowerPoint</Application>
  <PresentationFormat>On-screen Show (4:3)</PresentationFormat>
  <Paragraphs>232</Paragraphs>
  <Slides>32</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Calibri Light</vt:lpstr>
      <vt:lpstr>Office Theme</vt:lpstr>
      <vt:lpstr>GnRH Analogues</vt:lpstr>
      <vt:lpstr>GnRH</vt:lpstr>
      <vt:lpstr>GnRH Pathway</vt:lpstr>
      <vt:lpstr>Pulsatile GnRH</vt:lpstr>
      <vt:lpstr>Need of GnRH Analogues</vt:lpstr>
      <vt:lpstr>Action of native GnRH on a gonadotroph; binding of GnRH to the receptor results in FSH and LH secretion. FSH and LH, in turn, stimulate the gonads to produce steroid hormones</vt:lpstr>
      <vt:lpstr>Gonadorelin</vt:lpstr>
      <vt:lpstr>GnRH Agonists</vt:lpstr>
      <vt:lpstr>GnRH Agonists</vt:lpstr>
      <vt:lpstr>GnRH Antagonists</vt:lpstr>
      <vt:lpstr>GnRH Antagonists</vt:lpstr>
      <vt:lpstr>Uses</vt:lpstr>
      <vt:lpstr>Diagnostic Use</vt:lpstr>
      <vt:lpstr>Gonadal Stimulation</vt:lpstr>
      <vt:lpstr>Combination therapy with GnRH agonists and gonadotropins</vt:lpstr>
      <vt:lpstr>Precocious Puberty</vt:lpstr>
      <vt:lpstr>Delayed Puberty</vt:lpstr>
      <vt:lpstr>Endometriosis</vt:lpstr>
      <vt:lpstr>Add-back Therapy</vt:lpstr>
      <vt:lpstr>Add-back Therapy (contd.)</vt:lpstr>
      <vt:lpstr>Uterine Leiomyomata</vt:lpstr>
      <vt:lpstr>Hormone-Dependent Tumors</vt:lpstr>
      <vt:lpstr>Hirsutism</vt:lpstr>
      <vt:lpstr>Dysfunctional Uterine Bleeding</vt:lpstr>
      <vt:lpstr>Premenstrual Syndrome</vt:lpstr>
      <vt:lpstr>Carcinoma prostate</vt:lpstr>
      <vt:lpstr>Male infertility</vt:lpstr>
      <vt:lpstr>Tested in other conditions</vt:lpstr>
      <vt:lpstr>PowerPoint Presentation</vt:lpstr>
      <vt:lpstr>Side Effects</vt:lpstr>
      <vt:lpstr>Recent Advances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GnRH Analogues</dc:title>
  <dc:creator>Paresh Koli</dc:creator>
  <cp:lastModifiedBy>Paresh Koli</cp:lastModifiedBy>
  <cp:revision>112</cp:revision>
  <dcterms:created xsi:type="dcterms:W3CDTF">2015-12-24T17:18:29Z</dcterms:created>
  <dcterms:modified xsi:type="dcterms:W3CDTF">2015-12-26T05:11:18Z</dcterms:modified>
</cp:coreProperties>
</file>